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794500" cy="9906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g6ITULIOQYop+E99iZ0DdDP8fY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../embeddings/oleObject1.bin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漁業用</a:t>
            </a:r>
            <a:r>
              <a:rPr lang="zh-TW" dirty="0">
                <a:solidFill>
                  <a:srgbClr val="0070C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汽油</a:t>
            </a: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補貼統計表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4255246210679706"/>
          <c:y val="0.18927905276629939"/>
          <c:w val="0.6963702165363983"/>
          <c:h val="0.53646878203421355"/>
        </c:manualLayout>
      </c:layout>
      <c:lineChart>
        <c:grouping val="standard"/>
        <c:varyColors val="0"/>
        <c:ser>
          <c:idx val="2"/>
          <c:order val="2"/>
          <c:tx>
            <c:strRef>
              <c:f>工作表1!$D$1</c:f>
              <c:strCache>
                <c:ptCount val="1"/>
                <c:pt idx="0">
                  <c:v>補貼金額（億元）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工作表1!$B$2:$B$6</c:f>
              <c:numCache>
                <c:formatCode>General</c:formatCode>
                <c:ptCount val="5"/>
                <c:pt idx="0">
                  <c:v>106</c:v>
                </c:pt>
                <c:pt idx="1">
                  <c:v>107</c:v>
                </c:pt>
                <c:pt idx="2">
                  <c:v>108</c:v>
                </c:pt>
                <c:pt idx="3">
                  <c:v>109</c:v>
                </c:pt>
                <c:pt idx="4">
                  <c:v>110</c:v>
                </c:pt>
              </c:numCache>
            </c:num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1</c:v>
                </c:pt>
                <c:pt idx="1">
                  <c:v>1.08</c:v>
                </c:pt>
                <c:pt idx="2">
                  <c:v>1.06</c:v>
                </c:pt>
                <c:pt idx="3">
                  <c:v>1.04</c:v>
                </c:pt>
                <c:pt idx="4">
                  <c:v>1.1499999999999999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D12-414A-A2D8-3BFADA076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705184"/>
        <c:axId val="438707536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年別</c:v>
                      </c:pt>
                    </c:strCache>
                  </c:strRef>
                </c:tx>
                <c:spPr>
                  <a:ln w="349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工作表1!$B$2:$B$6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106</c:v>
                      </c:pt>
                      <c:pt idx="1">
                        <c:v>107</c:v>
                      </c:pt>
                      <c:pt idx="2">
                        <c:v>108</c:v>
                      </c:pt>
                      <c:pt idx="3">
                        <c:v>109</c:v>
                      </c:pt>
                      <c:pt idx="4">
                        <c:v>110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工作表1!$B$2:$B$6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106</c:v>
                      </c:pt>
                      <c:pt idx="1">
                        <c:v>107</c:v>
                      </c:pt>
                      <c:pt idx="2">
                        <c:v>108</c:v>
                      </c:pt>
                      <c:pt idx="3">
                        <c:v>109</c:v>
                      </c:pt>
                      <c:pt idx="4">
                        <c:v>110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2D12-414A-A2D8-3BFADA076FD4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1"/>
          <c:tx>
            <c:strRef>
              <c:f>工作表1!$C$1</c:f>
              <c:strCache>
                <c:ptCount val="1"/>
                <c:pt idx="0">
                  <c:v>漁船艘數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工作表1!$B$2:$B$6</c:f>
              <c:numCache>
                <c:formatCode>General</c:formatCode>
                <c:ptCount val="5"/>
                <c:pt idx="0">
                  <c:v>106</c:v>
                </c:pt>
                <c:pt idx="1">
                  <c:v>107</c:v>
                </c:pt>
                <c:pt idx="2">
                  <c:v>108</c:v>
                </c:pt>
                <c:pt idx="3">
                  <c:v>109</c:v>
                </c:pt>
                <c:pt idx="4">
                  <c:v>110</c:v>
                </c:pt>
              </c:numCache>
            </c:num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6072</c:v>
                </c:pt>
                <c:pt idx="1">
                  <c:v>6195</c:v>
                </c:pt>
                <c:pt idx="2">
                  <c:v>6127</c:v>
                </c:pt>
                <c:pt idx="3">
                  <c:v>6640</c:v>
                </c:pt>
                <c:pt idx="4">
                  <c:v>6582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D12-414A-A2D8-3BFADA076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025640"/>
        <c:axId val="438704400"/>
      </c:lineChart>
      <c:catAx>
        <c:axId val="43870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38707536"/>
        <c:crosses val="autoZero"/>
        <c:auto val="1"/>
        <c:lblAlgn val="ctr"/>
        <c:lblOffset val="100"/>
        <c:noMultiLvlLbl val="0"/>
      </c:catAx>
      <c:valAx>
        <c:axId val="43870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defRPr>
                </a:pPr>
                <a:r>
                  <a:rPr lang="zh-TW"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億元</a:t>
                </a:r>
                <a:endParaRPr lang="en-US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c:rich>
          </c:tx>
          <c:layout>
            <c:manualLayout>
              <c:xMode val="edge"/>
              <c:yMode val="edge"/>
              <c:x val="0.10555555555555556"/>
              <c:y val="6.9737532808398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38705184"/>
        <c:crosses val="autoZero"/>
        <c:crossBetween val="between"/>
        <c:majorUnit val="0.1"/>
      </c:valAx>
      <c:valAx>
        <c:axId val="438704400"/>
        <c:scaling>
          <c:orientation val="minMax"/>
          <c:min val="600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defRPr>
                </a:pPr>
                <a:r>
                  <a:rPr lang="zh-TW"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艘數</a:t>
                </a:r>
              </a:p>
            </c:rich>
          </c:tx>
          <c:layout>
            <c:manualLayout>
              <c:xMode val="edge"/>
              <c:yMode val="edge"/>
              <c:x val="0.85935996937483683"/>
              <c:y val="6.11560874575954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41025640"/>
        <c:crosses val="max"/>
        <c:crossBetween val="between"/>
        <c:majorUnit val="200"/>
      </c:valAx>
      <c:catAx>
        <c:axId val="441025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87044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漁業用</a:t>
            </a:r>
            <a:r>
              <a:rPr lang="zh-TW" dirty="0">
                <a:solidFill>
                  <a:srgbClr val="EC6D4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柴油</a:t>
            </a: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補貼統計表</a:t>
            </a:r>
            <a:endParaRPr 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3302459895213792"/>
          <c:y val="0.19442147856517936"/>
          <c:w val="0.70212029152691269"/>
          <c:h val="0.51508894721493148"/>
        </c:manualLayout>
      </c:layout>
      <c:lineChart>
        <c:grouping val="standard"/>
        <c:varyColors val="0"/>
        <c:ser>
          <c:idx val="2"/>
          <c:order val="2"/>
          <c:tx>
            <c:strRef>
              <c:f>工作表1!$J$1</c:f>
              <c:strCache>
                <c:ptCount val="1"/>
                <c:pt idx="0">
                  <c:v>補貼金額（億元）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工作表1!$H$2:$H$6</c:f>
              <c:numCache>
                <c:formatCode>General</c:formatCode>
                <c:ptCount val="5"/>
                <c:pt idx="0">
                  <c:v>107</c:v>
                </c:pt>
                <c:pt idx="1">
                  <c:v>108</c:v>
                </c:pt>
                <c:pt idx="2">
                  <c:v>109</c:v>
                </c:pt>
                <c:pt idx="3">
                  <c:v>110</c:v>
                </c:pt>
                <c:pt idx="4">
                  <c:v>111</c:v>
                </c:pt>
              </c:numCache>
            </c:numRef>
          </c:cat>
          <c:val>
            <c:numRef>
              <c:f>工作表1!$J$2:$J$6</c:f>
              <c:numCache>
                <c:formatCode>General</c:formatCode>
                <c:ptCount val="5"/>
                <c:pt idx="0">
                  <c:v>14.03</c:v>
                </c:pt>
                <c:pt idx="1">
                  <c:v>13.34</c:v>
                </c:pt>
                <c:pt idx="2">
                  <c:v>7.72</c:v>
                </c:pt>
                <c:pt idx="3">
                  <c:v>11.71</c:v>
                </c:pt>
                <c:pt idx="4">
                  <c:v>13.96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018-4F64-909A-75E6CE1BA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020936"/>
        <c:axId val="44102328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工作表1!$H$1</c15:sqref>
                        </c15:formulaRef>
                      </c:ext>
                    </c:extLst>
                    <c:strCache>
                      <c:ptCount val="1"/>
                      <c:pt idx="0">
                        <c:v>年別</c:v>
                      </c:pt>
                    </c:strCache>
                  </c:strRef>
                </c:tx>
                <c:spPr>
                  <a:ln w="349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工作表1!$H$2:$H$6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107</c:v>
                      </c:pt>
                      <c:pt idx="1">
                        <c:v>108</c:v>
                      </c:pt>
                      <c:pt idx="2">
                        <c:v>109</c:v>
                      </c:pt>
                      <c:pt idx="3">
                        <c:v>110</c:v>
                      </c:pt>
                      <c:pt idx="4">
                        <c:v>111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工作表1!$H$2:$H$6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107</c:v>
                      </c:pt>
                      <c:pt idx="1">
                        <c:v>108</c:v>
                      </c:pt>
                      <c:pt idx="2">
                        <c:v>109</c:v>
                      </c:pt>
                      <c:pt idx="3">
                        <c:v>110</c:v>
                      </c:pt>
                      <c:pt idx="4">
                        <c:v>111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3018-4F64-909A-75E6CE1BAC50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1"/>
          <c:tx>
            <c:strRef>
              <c:f>工作表1!$I$1</c:f>
              <c:strCache>
                <c:ptCount val="1"/>
                <c:pt idx="0">
                  <c:v>漁船艘數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工作表1!$H$2:$H$6</c:f>
              <c:numCache>
                <c:formatCode>General</c:formatCode>
                <c:ptCount val="5"/>
                <c:pt idx="0">
                  <c:v>107</c:v>
                </c:pt>
                <c:pt idx="1">
                  <c:v>108</c:v>
                </c:pt>
                <c:pt idx="2">
                  <c:v>109</c:v>
                </c:pt>
                <c:pt idx="3">
                  <c:v>110</c:v>
                </c:pt>
                <c:pt idx="4">
                  <c:v>111</c:v>
                </c:pt>
              </c:numCache>
            </c:numRef>
          </c:cat>
          <c:val>
            <c:numRef>
              <c:f>工作表1!$I$2:$I$6</c:f>
              <c:numCache>
                <c:formatCode>General</c:formatCode>
                <c:ptCount val="5"/>
                <c:pt idx="0">
                  <c:v>6833</c:v>
                </c:pt>
                <c:pt idx="1">
                  <c:v>6732</c:v>
                </c:pt>
                <c:pt idx="2">
                  <c:v>6631</c:v>
                </c:pt>
                <c:pt idx="3">
                  <c:v>6229</c:v>
                </c:pt>
                <c:pt idx="4">
                  <c:v>6103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018-4F64-909A-75E6CE1BA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2238560"/>
        <c:axId val="441018584"/>
      </c:lineChart>
      <c:catAx>
        <c:axId val="441020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41023288"/>
        <c:crosses val="autoZero"/>
        <c:auto val="1"/>
        <c:lblAlgn val="ctr"/>
        <c:lblOffset val="100"/>
        <c:noMultiLvlLbl val="0"/>
      </c:catAx>
      <c:valAx>
        <c:axId val="441023288"/>
        <c:scaling>
          <c:orientation val="minMax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dirty="0"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億元</a:t>
                </a:r>
              </a:p>
            </c:rich>
          </c:tx>
          <c:layout>
            <c:manualLayout>
              <c:xMode val="edge"/>
              <c:yMode val="edge"/>
              <c:x val="5.4468208024407827E-2"/>
              <c:y val="6.97374184793958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41020936"/>
        <c:crosses val="autoZero"/>
        <c:crossBetween val="between"/>
        <c:majorUnit val="2"/>
      </c:valAx>
      <c:valAx>
        <c:axId val="441018584"/>
        <c:scaling>
          <c:orientation val="minMax"/>
          <c:min val="600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defRPr>
                </a:pPr>
                <a:r>
                  <a:rPr lang="zh-TW"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艘數</a:t>
                </a:r>
              </a:p>
            </c:rich>
          </c:tx>
          <c:layout>
            <c:manualLayout>
              <c:xMode val="edge"/>
              <c:yMode val="edge"/>
              <c:x val="0.85942068603002764"/>
              <c:y val="7.43670880614104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defRPr>
            </a:pPr>
            <a:endParaRPr lang="zh-TW"/>
          </a:p>
        </c:txPr>
        <c:crossAx val="432238560"/>
        <c:crosses val="max"/>
        <c:crossBetween val="between"/>
        <c:majorUnit val="200"/>
      </c:valAx>
      <c:catAx>
        <c:axId val="432238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018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940351162113653"/>
          <c:y val="0.82530039175454861"/>
          <c:w val="0.33580039832561909"/>
          <c:h val="0.13086065529914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10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10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1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11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11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12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2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13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3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4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p14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4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5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7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7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8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8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:notes"/>
          <p:cNvSpPr/>
          <p:nvPr>
            <p:ph idx="2" type="sldImg"/>
          </p:nvPr>
        </p:nvSpPr>
        <p:spPr>
          <a:xfrm>
            <a:off x="425450" y="1238250"/>
            <a:ext cx="59436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9:notes"/>
          <p:cNvSpPr txBox="1"/>
          <p:nvPr>
            <p:ph idx="1" type="body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9:notes"/>
          <p:cNvSpPr txBox="1"/>
          <p:nvPr>
            <p:ph idx="12" type="sldNum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2.png"/><Relationship Id="rId13" Type="http://schemas.openxmlformats.org/officeDocument/2006/relationships/image" Target="../media/image24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9" Type="http://schemas.openxmlformats.org/officeDocument/2006/relationships/image" Target="../media/image73.png"/><Relationship Id="rId5" Type="http://schemas.openxmlformats.org/officeDocument/2006/relationships/chart" Target="../charts/chart2.xml"/><Relationship Id="rId6" Type="http://schemas.openxmlformats.org/officeDocument/2006/relationships/image" Target="../media/image68.png"/><Relationship Id="rId7" Type="http://schemas.openxmlformats.org/officeDocument/2006/relationships/image" Target="../media/image29.png"/><Relationship Id="rId8" Type="http://schemas.openxmlformats.org/officeDocument/2006/relationships/image" Target="../media/image6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89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65.jpg"/><Relationship Id="rId5" Type="http://schemas.openxmlformats.org/officeDocument/2006/relationships/image" Target="../media/image71.png"/><Relationship Id="rId6" Type="http://schemas.openxmlformats.org/officeDocument/2006/relationships/image" Target="../media/image75.png"/><Relationship Id="rId7" Type="http://schemas.openxmlformats.org/officeDocument/2006/relationships/image" Target="../media/image74.png"/><Relationship Id="rId8" Type="http://schemas.openxmlformats.org/officeDocument/2006/relationships/image" Target="../media/image83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7.png"/><Relationship Id="rId10" Type="http://schemas.openxmlformats.org/officeDocument/2006/relationships/image" Target="../media/image92.png"/><Relationship Id="rId13" Type="http://schemas.openxmlformats.org/officeDocument/2006/relationships/image" Target="../media/image91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jpg"/><Relationship Id="rId4" Type="http://schemas.openxmlformats.org/officeDocument/2006/relationships/image" Target="../media/image90.jpg"/><Relationship Id="rId9" Type="http://schemas.openxmlformats.org/officeDocument/2006/relationships/image" Target="../media/image82.png"/><Relationship Id="rId5" Type="http://schemas.openxmlformats.org/officeDocument/2006/relationships/image" Target="../media/image11.png"/><Relationship Id="rId6" Type="http://schemas.openxmlformats.org/officeDocument/2006/relationships/image" Target="../media/image94.gif"/><Relationship Id="rId7" Type="http://schemas.openxmlformats.org/officeDocument/2006/relationships/image" Target="../media/image80.png"/><Relationship Id="rId8" Type="http://schemas.openxmlformats.org/officeDocument/2006/relationships/image" Target="../media/image7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95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9.jpg"/><Relationship Id="rId5" Type="http://schemas.openxmlformats.org/officeDocument/2006/relationships/image" Target="../media/image1.jpg"/><Relationship Id="rId6" Type="http://schemas.openxmlformats.org/officeDocument/2006/relationships/image" Target="../media/image8.jpg"/><Relationship Id="rId7" Type="http://schemas.openxmlformats.org/officeDocument/2006/relationships/image" Target="../media/image22.jpg"/><Relationship Id="rId8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5" Type="http://schemas.openxmlformats.org/officeDocument/2006/relationships/image" Target="../media/image15.jpg"/><Relationship Id="rId6" Type="http://schemas.openxmlformats.org/officeDocument/2006/relationships/image" Target="../media/image37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6.png"/><Relationship Id="rId13" Type="http://schemas.openxmlformats.org/officeDocument/2006/relationships/image" Target="../media/image2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15" Type="http://schemas.openxmlformats.org/officeDocument/2006/relationships/image" Target="../media/image36.png"/><Relationship Id="rId14" Type="http://schemas.openxmlformats.org/officeDocument/2006/relationships/image" Target="../media/image52.png"/><Relationship Id="rId5" Type="http://schemas.openxmlformats.org/officeDocument/2006/relationships/image" Target="../media/image27.png"/><Relationship Id="rId6" Type="http://schemas.openxmlformats.org/officeDocument/2006/relationships/image" Target="../media/image21.png"/><Relationship Id="rId7" Type="http://schemas.openxmlformats.org/officeDocument/2006/relationships/image" Target="../media/image30.jp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51.jp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55.png"/><Relationship Id="rId1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Relationship Id="rId5" Type="http://schemas.openxmlformats.org/officeDocument/2006/relationships/image" Target="../media/image41.png"/><Relationship Id="rId6" Type="http://schemas.openxmlformats.org/officeDocument/2006/relationships/image" Target="../media/image49.png"/><Relationship Id="rId7" Type="http://schemas.openxmlformats.org/officeDocument/2006/relationships/image" Target="../media/image31.png"/><Relationship Id="rId8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5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3.jpg"/><Relationship Id="rId9" Type="http://schemas.openxmlformats.org/officeDocument/2006/relationships/image" Target="../media/image31.png"/><Relationship Id="rId5" Type="http://schemas.openxmlformats.org/officeDocument/2006/relationships/image" Target="../media/image46.png"/><Relationship Id="rId6" Type="http://schemas.openxmlformats.org/officeDocument/2006/relationships/image" Target="../media/image60.png"/><Relationship Id="rId7" Type="http://schemas.openxmlformats.org/officeDocument/2006/relationships/image" Target="../media/image49.png"/><Relationship Id="rId8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61.png"/><Relationship Id="rId9" Type="http://schemas.openxmlformats.org/officeDocument/2006/relationships/image" Target="../media/image72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Relationship Id="rId7" Type="http://schemas.openxmlformats.org/officeDocument/2006/relationships/image" Target="../media/image57.png"/><Relationship Id="rId8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DDE7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6342"/>
          <a:stretch/>
        </p:blipFill>
        <p:spPr>
          <a:xfrm>
            <a:off x="0" y="0"/>
            <a:ext cx="12192000" cy="427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3511" y="4117101"/>
            <a:ext cx="2266837" cy="56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11264" r="0" t="18861"/>
          <a:stretch/>
        </p:blipFill>
        <p:spPr>
          <a:xfrm>
            <a:off x="7274560" y="5561595"/>
            <a:ext cx="4950700" cy="137791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266" y="447432"/>
            <a:ext cx="1850744" cy="185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-357267" y="5456511"/>
            <a:ext cx="5116182" cy="206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15428" y="5513491"/>
            <a:ext cx="1106702" cy="97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17100" y="2623451"/>
            <a:ext cx="3060457" cy="2987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"/>
          <p:cNvGrpSpPr/>
          <p:nvPr/>
        </p:nvGrpSpPr>
        <p:grpSpPr>
          <a:xfrm>
            <a:off x="1991515" y="3072045"/>
            <a:ext cx="8026090" cy="1446550"/>
            <a:chOff x="2082955" y="2967870"/>
            <a:chExt cx="8026090" cy="1446550"/>
          </a:xfrm>
        </p:grpSpPr>
        <p:sp>
          <p:nvSpPr>
            <p:cNvPr id="97" name="Google Shape;97;p1"/>
            <p:cNvSpPr txBox="1"/>
            <p:nvPr/>
          </p:nvSpPr>
          <p:spPr>
            <a:xfrm>
              <a:off x="2082955" y="2967870"/>
              <a:ext cx="802609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zh-TW" sz="6000" u="none" cap="none" strike="noStrike">
                  <a:solidFill>
                    <a:srgbClr val="668E9A"/>
                  </a:solidFill>
                  <a:latin typeface="Arial"/>
                  <a:ea typeface="Arial"/>
                  <a:cs typeface="Arial"/>
                  <a:sym typeface="Arial"/>
                </a:rPr>
                <a:t>農林</a:t>
              </a:r>
              <a:r>
                <a:rPr b="1" i="0" lang="zh-TW" sz="8800" u="none" cap="none" strike="noStrike">
                  <a:solidFill>
                    <a:srgbClr val="668E9A"/>
                  </a:solidFill>
                  <a:latin typeface="Arial"/>
                  <a:ea typeface="Arial"/>
                  <a:cs typeface="Arial"/>
                  <a:sym typeface="Arial"/>
                </a:rPr>
                <a:t>漁</a:t>
              </a:r>
              <a:r>
                <a:rPr b="1" i="0" lang="zh-TW" sz="6000" u="none" cap="none" strike="noStrike">
                  <a:solidFill>
                    <a:srgbClr val="668E9A"/>
                  </a:solidFill>
                  <a:latin typeface="Arial"/>
                  <a:ea typeface="Arial"/>
                  <a:cs typeface="Arial"/>
                  <a:sym typeface="Arial"/>
                </a:rPr>
                <a:t>牧 升級進步</a:t>
              </a:r>
              <a:endParaRPr b="1" i="0" sz="4800" u="none" cap="none" strike="noStrike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6790975" y="3468737"/>
              <a:ext cx="217565" cy="132254"/>
            </a:xfrm>
            <a:prstGeom prst="triangle">
              <a:avLst>
                <a:gd fmla="val 50000" name="adj"/>
              </a:avLst>
            </a:prstGeom>
            <a:solidFill>
              <a:srgbClr val="668E9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" name="Google Shape;99;p1"/>
            <p:cNvPicPr preferRelativeResize="0"/>
            <p:nvPr/>
          </p:nvPicPr>
          <p:blipFill rotWithShape="1">
            <a:blip r:embed="rId10">
              <a:alphaModFix/>
            </a:blip>
            <a:srcRect b="29661" l="8541" r="83409" t="55134"/>
            <a:stretch/>
          </p:blipFill>
          <p:spPr>
            <a:xfrm rot="287929">
              <a:off x="4725720" y="3121503"/>
              <a:ext cx="439893" cy="308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1"/>
          <p:cNvSpPr/>
          <p:nvPr/>
        </p:nvSpPr>
        <p:spPr>
          <a:xfrm>
            <a:off x="2406253" y="4512385"/>
            <a:ext cx="75713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rPr>
              <a:t>巡迴座談及沿近海漁業講座</a:t>
            </a:r>
            <a:endParaRPr/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6236" y="3236092"/>
            <a:ext cx="1906181" cy="247251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2768" y="4989143"/>
            <a:ext cx="1339754" cy="112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98109" y="5030897"/>
            <a:ext cx="933466" cy="78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65" name="Google Shape;565;p10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566" name="Google Shape;566;p10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10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漁業用油優惠補貼</a:t>
            </a:r>
            <a:endParaRPr/>
          </a:p>
        </p:txBody>
      </p:sp>
      <p:sp>
        <p:nvSpPr>
          <p:cNvPr id="571" name="Google Shape;571;p10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主題六</a:t>
            </a:r>
            <a:endParaRPr/>
          </a:p>
        </p:txBody>
      </p:sp>
      <p:pic>
        <p:nvPicPr>
          <p:cNvPr id="572" name="Google Shape;572;p10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0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08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4" name="Google Shape;574;p10"/>
          <p:cNvGrpSpPr/>
          <p:nvPr/>
        </p:nvGrpSpPr>
        <p:grpSpPr>
          <a:xfrm>
            <a:off x="6363205" y="1506448"/>
            <a:ext cx="4877719" cy="5725873"/>
            <a:chOff x="771392" y="1480696"/>
            <a:chExt cx="4877719" cy="5725873"/>
          </a:xfrm>
        </p:grpSpPr>
        <p:graphicFrame>
          <p:nvGraphicFramePr>
            <p:cNvPr id="575" name="Google Shape;575;p10"/>
            <p:cNvGraphicFramePr/>
            <p:nvPr/>
          </p:nvGraphicFramePr>
          <p:xfrm>
            <a:off x="771392" y="4254647"/>
            <a:ext cx="4874423" cy="2951922"/>
          </p:xfrm>
          <a:graphic>
            <a:graphicData uri="http://schemas.openxmlformats.org/drawingml/2006/chart">
              <c:chart r:id="rId4"/>
            </a:graphicData>
          </a:graphic>
        </p:graphicFrame>
        <p:graphicFrame>
          <p:nvGraphicFramePr>
            <p:cNvPr id="576" name="Google Shape;576;p10"/>
            <p:cNvGraphicFramePr/>
            <p:nvPr/>
          </p:nvGraphicFramePr>
          <p:xfrm>
            <a:off x="809352" y="1480696"/>
            <a:ext cx="4839759" cy="2896967"/>
          </p:xfrm>
          <a:graphic>
            <a:graphicData uri="http://schemas.openxmlformats.org/drawingml/2006/chart">
              <c:chart r:id="rId5"/>
            </a:graphicData>
          </a:graphic>
        </p:graphicFrame>
      </p:grpSp>
      <p:grpSp>
        <p:nvGrpSpPr>
          <p:cNvPr id="577" name="Google Shape;577;p10"/>
          <p:cNvGrpSpPr/>
          <p:nvPr/>
        </p:nvGrpSpPr>
        <p:grpSpPr>
          <a:xfrm>
            <a:off x="1" y="1440035"/>
            <a:ext cx="5455920" cy="5417965"/>
            <a:chOff x="6714362" y="1440035"/>
            <a:chExt cx="5455920" cy="5443039"/>
          </a:xfrm>
        </p:grpSpPr>
        <p:pic>
          <p:nvPicPr>
            <p:cNvPr id="578" name="Google Shape;578;p10"/>
            <p:cNvPicPr preferRelativeResize="0"/>
            <p:nvPr/>
          </p:nvPicPr>
          <p:blipFill rotWithShape="1">
            <a:blip r:embed="rId6">
              <a:alphaModFix/>
            </a:blip>
            <a:srcRect b="0" l="-1" r="648" t="0"/>
            <a:stretch/>
          </p:blipFill>
          <p:spPr>
            <a:xfrm>
              <a:off x="6714362" y="1440035"/>
              <a:ext cx="5455920" cy="544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10"/>
            <p:cNvSpPr/>
            <p:nvPr/>
          </p:nvSpPr>
          <p:spPr>
            <a:xfrm>
              <a:off x="7475827" y="4678477"/>
              <a:ext cx="4031873" cy="810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補貼金額依中油公告牌價14%計算</a:t>
              </a:r>
              <a:endParaRPr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漁業用油除免徵營業稅及貨物稅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7729810" y="5627174"/>
              <a:ext cx="3997835" cy="1092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74638" lvl="0" marL="45720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801D"/>
                </a:buClr>
                <a:buSzPts val="2000"/>
                <a:buFont typeface="Arial"/>
                <a:buChar char="•"/>
              </a:pPr>
              <a:r>
                <a:rPr lang="zh-TW" sz="2000">
                  <a:solidFill>
                    <a:srgbClr val="E2801D"/>
                  </a:solidFill>
                  <a:latin typeface="Arial"/>
                  <a:ea typeface="Arial"/>
                  <a:cs typeface="Arial"/>
                  <a:sym typeface="Arial"/>
                </a:rPr>
                <a:t>每年補助金費逾10億元</a:t>
              </a:r>
              <a:endParaRPr sz="2000">
                <a:solidFill>
                  <a:srgbClr val="E2801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74638" lvl="0" marL="45720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801D"/>
                </a:buClr>
                <a:buSzPts val="2000"/>
                <a:buFont typeface="Arial"/>
                <a:buChar char="•"/>
              </a:pPr>
              <a:r>
                <a:rPr lang="zh-TW" sz="2000">
                  <a:solidFill>
                    <a:srgbClr val="E2801D"/>
                  </a:solidFill>
                  <a:latin typeface="Arial"/>
                  <a:ea typeface="Arial"/>
                  <a:cs typeface="Arial"/>
                  <a:sym typeface="Arial"/>
                </a:rPr>
                <a:t>受惠船數約1萬2,000艘</a:t>
              </a:r>
              <a:endParaRPr sz="2000">
                <a:solidFill>
                  <a:srgbClr val="E2801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74638" lvl="0" marL="45720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714D"/>
                </a:buClr>
                <a:buSzPts val="2000"/>
                <a:buFont typeface="Arial"/>
                <a:buChar char="•"/>
              </a:pPr>
              <a:r>
                <a:rPr lang="zh-TW" sz="2000">
                  <a:solidFill>
                    <a:srgbClr val="8D714D"/>
                  </a:solidFill>
                  <a:latin typeface="Arial"/>
                  <a:ea typeface="Arial"/>
                  <a:cs typeface="Arial"/>
                  <a:sym typeface="Arial"/>
                </a:rPr>
                <a:t>有效降低漁業人經營漁業成本</a:t>
              </a:r>
              <a:endParaRPr sz="2000">
                <a:solidFill>
                  <a:srgbClr val="8D71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1" name="Google Shape;581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87873" y="1681889"/>
              <a:ext cx="940902" cy="940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2" name="Google Shape;582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93917" y="2013410"/>
            <a:ext cx="409834" cy="42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93917" y="4787361"/>
            <a:ext cx="409834" cy="42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25566" y="2851135"/>
            <a:ext cx="902286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11599" y="5673322"/>
            <a:ext cx="902286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74842" y="3711681"/>
            <a:ext cx="1635759" cy="100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1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93" name="Google Shape;593;p11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594" name="Google Shape;594;p11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8" name="Google Shape;598;p11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放寬漁船改造限制</a:t>
            </a:r>
            <a:endParaRPr b="1" i="0" sz="4800" u="none" cap="none" strike="noStrike">
              <a:solidFill>
                <a:srgbClr val="FEBB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1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主題七</a:t>
            </a:r>
            <a:endParaRPr/>
          </a:p>
        </p:txBody>
      </p:sp>
      <p:pic>
        <p:nvPicPr>
          <p:cNvPr id="600" name="Google Shape;600;p11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1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09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1"/>
          <p:cNvSpPr/>
          <p:nvPr/>
        </p:nvSpPr>
        <p:spPr>
          <a:xfrm>
            <a:off x="747833" y="1693851"/>
            <a:ext cx="4857516" cy="714468"/>
          </a:xfrm>
          <a:prstGeom prst="rect">
            <a:avLst/>
          </a:prstGeom>
          <a:solidFill>
            <a:srgbClr val="4BA4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1"/>
          <p:cNvSpPr/>
          <p:nvPr/>
        </p:nvSpPr>
        <p:spPr>
          <a:xfrm>
            <a:off x="747833" y="2408320"/>
            <a:ext cx="4857516" cy="120658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BA4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1"/>
          <p:cNvSpPr txBox="1"/>
          <p:nvPr/>
        </p:nvSpPr>
        <p:spPr>
          <a:xfrm>
            <a:off x="713096" y="2449932"/>
            <a:ext cx="487685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5125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AutoNum type="arabicParenR"/>
            </a:pPr>
            <a:r>
              <a:rPr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提高安全性 (浮力箱、船艏球)</a:t>
            </a:r>
            <a:endParaRPr/>
          </a:p>
          <a:p>
            <a:pPr indent="-365125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AutoNum type="arabicParenR"/>
            </a:pPr>
            <a:r>
              <a:rPr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增加起居艙空間或數量</a:t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5125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AutoNum type="arabicParenR"/>
            </a:pPr>
            <a:r>
              <a:rPr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長寬深不變，增加噸位</a:t>
            </a:r>
            <a:r>
              <a:rPr b="1" lang="zh-TW" sz="2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r>
              <a:rPr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原總噸位1/2</a:t>
            </a:r>
            <a:endParaRPr/>
          </a:p>
        </p:txBody>
      </p:sp>
      <p:sp>
        <p:nvSpPr>
          <p:cNvPr id="605" name="Google Shape;605;p11"/>
          <p:cNvSpPr/>
          <p:nvPr/>
        </p:nvSpPr>
        <p:spPr>
          <a:xfrm>
            <a:off x="744832" y="3632705"/>
            <a:ext cx="4860517" cy="1104540"/>
          </a:xfrm>
          <a:prstGeom prst="rect">
            <a:avLst/>
          </a:prstGeom>
          <a:gradFill>
            <a:gsLst>
              <a:gs pos="0">
                <a:srgbClr val="99CCFF"/>
              </a:gs>
              <a:gs pos="52000">
                <a:srgbClr val="99CCFF"/>
              </a:gs>
              <a:gs pos="100000">
                <a:schemeClr val="lt1"/>
              </a:gs>
            </a:gsLst>
            <a:path path="circle">
              <a:fillToRect l="100%" t="100%"/>
            </a:path>
            <a:tileRect b="-100%" r="-100%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2700000" dist="63500">
              <a:srgbClr val="26262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6" name="Google Shape;606;p11"/>
          <p:cNvSpPr/>
          <p:nvPr/>
        </p:nvSpPr>
        <p:spPr>
          <a:xfrm>
            <a:off x="760799" y="3683110"/>
            <a:ext cx="4781452" cy="1054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從事遠洋漁業之鮪延繩釣漁船者，除上述1)、2)以外情形，應取得改造後規模級別之汰建資格，並保留原漁船汰建資格</a:t>
            </a:r>
            <a:endParaRPr/>
          </a:p>
        </p:txBody>
      </p:sp>
      <p:pic>
        <p:nvPicPr>
          <p:cNvPr id="607" name="Google Shape;60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330" y="1311988"/>
            <a:ext cx="668611" cy="66861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1"/>
          <p:cNvSpPr/>
          <p:nvPr/>
        </p:nvSpPr>
        <p:spPr>
          <a:xfrm flipH="1">
            <a:off x="891473" y="2101909"/>
            <a:ext cx="914447" cy="226081"/>
          </a:xfrm>
          <a:custGeom>
            <a:rect b="b" l="l" r="r" t="t"/>
            <a:pathLst>
              <a:path extrusionOk="0" h="1228725" w="5810246">
                <a:moveTo>
                  <a:pt x="5810246" y="1172572"/>
                </a:moveTo>
                <a:lnTo>
                  <a:pt x="5810246" y="1228725"/>
                </a:lnTo>
                <a:lnTo>
                  <a:pt x="5754093" y="1228725"/>
                </a:lnTo>
                <a:close/>
                <a:moveTo>
                  <a:pt x="5810246" y="1115151"/>
                </a:moveTo>
                <a:lnTo>
                  <a:pt x="5810246" y="1162390"/>
                </a:lnTo>
                <a:lnTo>
                  <a:pt x="5743911" y="1228725"/>
                </a:lnTo>
                <a:lnTo>
                  <a:pt x="5696672" y="1228725"/>
                </a:lnTo>
                <a:close/>
                <a:moveTo>
                  <a:pt x="5810246" y="1079158"/>
                </a:moveTo>
                <a:lnTo>
                  <a:pt x="5810246" y="1104969"/>
                </a:lnTo>
                <a:lnTo>
                  <a:pt x="5686490" y="1228725"/>
                </a:lnTo>
                <a:lnTo>
                  <a:pt x="5660679" y="1228725"/>
                </a:lnTo>
                <a:close/>
                <a:moveTo>
                  <a:pt x="5810246" y="1067525"/>
                </a:moveTo>
                <a:lnTo>
                  <a:pt x="5810246" y="1068976"/>
                </a:lnTo>
                <a:lnTo>
                  <a:pt x="5650497" y="1228725"/>
                </a:lnTo>
                <a:lnTo>
                  <a:pt x="5649046" y="1228725"/>
                </a:lnTo>
                <a:close/>
                <a:moveTo>
                  <a:pt x="5810246" y="1020236"/>
                </a:moveTo>
                <a:lnTo>
                  <a:pt x="5810246" y="1057343"/>
                </a:lnTo>
                <a:lnTo>
                  <a:pt x="5638864" y="1228725"/>
                </a:lnTo>
                <a:lnTo>
                  <a:pt x="5601757" y="1228725"/>
                </a:lnTo>
                <a:close/>
                <a:moveTo>
                  <a:pt x="5810246" y="924647"/>
                </a:moveTo>
                <a:lnTo>
                  <a:pt x="5810246" y="1010054"/>
                </a:lnTo>
                <a:lnTo>
                  <a:pt x="5591575" y="1228725"/>
                </a:lnTo>
                <a:lnTo>
                  <a:pt x="5506168" y="1228725"/>
                </a:lnTo>
                <a:close/>
                <a:moveTo>
                  <a:pt x="5810246" y="877021"/>
                </a:moveTo>
                <a:lnTo>
                  <a:pt x="5810246" y="914465"/>
                </a:lnTo>
                <a:lnTo>
                  <a:pt x="5495986" y="1228725"/>
                </a:lnTo>
                <a:lnTo>
                  <a:pt x="5458542" y="1228725"/>
                </a:lnTo>
                <a:close/>
                <a:moveTo>
                  <a:pt x="5810246" y="840197"/>
                </a:moveTo>
                <a:lnTo>
                  <a:pt x="5810246" y="866839"/>
                </a:lnTo>
                <a:lnTo>
                  <a:pt x="5448360" y="1228725"/>
                </a:lnTo>
                <a:lnTo>
                  <a:pt x="5421718" y="1228725"/>
                </a:lnTo>
                <a:close/>
                <a:moveTo>
                  <a:pt x="5810246" y="829900"/>
                </a:moveTo>
                <a:lnTo>
                  <a:pt x="5810246" y="830015"/>
                </a:lnTo>
                <a:lnTo>
                  <a:pt x="5411536" y="1228725"/>
                </a:lnTo>
                <a:lnTo>
                  <a:pt x="5411421" y="1228725"/>
                </a:lnTo>
                <a:close/>
                <a:moveTo>
                  <a:pt x="5810246" y="781769"/>
                </a:moveTo>
                <a:lnTo>
                  <a:pt x="5810246" y="819718"/>
                </a:lnTo>
                <a:lnTo>
                  <a:pt x="5401239" y="1228725"/>
                </a:lnTo>
                <a:lnTo>
                  <a:pt x="5363290" y="1228725"/>
                </a:lnTo>
                <a:close/>
                <a:moveTo>
                  <a:pt x="5810246" y="696500"/>
                </a:moveTo>
                <a:lnTo>
                  <a:pt x="5810246" y="771587"/>
                </a:lnTo>
                <a:lnTo>
                  <a:pt x="5353108" y="1228725"/>
                </a:lnTo>
                <a:lnTo>
                  <a:pt x="5278021" y="1228725"/>
                </a:lnTo>
                <a:close/>
                <a:moveTo>
                  <a:pt x="5810246" y="638891"/>
                </a:moveTo>
                <a:lnTo>
                  <a:pt x="5810246" y="686318"/>
                </a:lnTo>
                <a:lnTo>
                  <a:pt x="5267839" y="1228725"/>
                </a:lnTo>
                <a:lnTo>
                  <a:pt x="5220412" y="1228725"/>
                </a:lnTo>
                <a:close/>
                <a:moveTo>
                  <a:pt x="5810246" y="591265"/>
                </a:moveTo>
                <a:lnTo>
                  <a:pt x="5810246" y="628709"/>
                </a:lnTo>
                <a:lnTo>
                  <a:pt x="5210230" y="1228725"/>
                </a:lnTo>
                <a:lnTo>
                  <a:pt x="5172786" y="1228725"/>
                </a:lnTo>
                <a:close/>
                <a:moveTo>
                  <a:pt x="5810246" y="543639"/>
                </a:moveTo>
                <a:lnTo>
                  <a:pt x="5810246" y="581083"/>
                </a:lnTo>
                <a:lnTo>
                  <a:pt x="5162604" y="1228725"/>
                </a:lnTo>
                <a:lnTo>
                  <a:pt x="5125160" y="1228725"/>
                </a:lnTo>
                <a:close/>
                <a:moveTo>
                  <a:pt x="5810246" y="448387"/>
                </a:moveTo>
                <a:lnTo>
                  <a:pt x="5810246" y="533457"/>
                </a:lnTo>
                <a:lnTo>
                  <a:pt x="5114978" y="1228725"/>
                </a:lnTo>
                <a:lnTo>
                  <a:pt x="5029908" y="1228725"/>
                </a:lnTo>
                <a:close/>
                <a:moveTo>
                  <a:pt x="5810246" y="420075"/>
                </a:moveTo>
                <a:lnTo>
                  <a:pt x="5810246" y="438205"/>
                </a:lnTo>
                <a:lnTo>
                  <a:pt x="5019726" y="1228725"/>
                </a:lnTo>
                <a:lnTo>
                  <a:pt x="5001596" y="1228725"/>
                </a:lnTo>
                <a:close/>
                <a:moveTo>
                  <a:pt x="5810246" y="353136"/>
                </a:moveTo>
                <a:lnTo>
                  <a:pt x="5810246" y="409893"/>
                </a:lnTo>
                <a:lnTo>
                  <a:pt x="4991414" y="1228725"/>
                </a:lnTo>
                <a:lnTo>
                  <a:pt x="4934656" y="1228725"/>
                </a:lnTo>
                <a:close/>
                <a:moveTo>
                  <a:pt x="5810246" y="305510"/>
                </a:moveTo>
                <a:lnTo>
                  <a:pt x="5810246" y="342953"/>
                </a:lnTo>
                <a:lnTo>
                  <a:pt x="4924474" y="1228725"/>
                </a:lnTo>
                <a:lnTo>
                  <a:pt x="4887030" y="1228725"/>
                </a:lnTo>
                <a:close/>
                <a:moveTo>
                  <a:pt x="5810246" y="267994"/>
                </a:moveTo>
                <a:lnTo>
                  <a:pt x="5810246" y="295327"/>
                </a:lnTo>
                <a:lnTo>
                  <a:pt x="4876848" y="1228725"/>
                </a:lnTo>
                <a:lnTo>
                  <a:pt x="4839404" y="1228725"/>
                </a:lnTo>
                <a:lnTo>
                  <a:pt x="4862579" y="1205551"/>
                </a:lnTo>
                <a:lnTo>
                  <a:pt x="4867634" y="1210606"/>
                </a:lnTo>
                <a:close/>
                <a:moveTo>
                  <a:pt x="5810246" y="162632"/>
                </a:moveTo>
                <a:lnTo>
                  <a:pt x="5810246" y="247701"/>
                </a:lnTo>
                <a:lnTo>
                  <a:pt x="4829222" y="1228725"/>
                </a:lnTo>
                <a:lnTo>
                  <a:pt x="4744152" y="1228725"/>
                </a:lnTo>
                <a:close/>
                <a:moveTo>
                  <a:pt x="5810246" y="149622"/>
                </a:moveTo>
                <a:lnTo>
                  <a:pt x="5810246" y="152449"/>
                </a:lnTo>
                <a:lnTo>
                  <a:pt x="4733970" y="1228725"/>
                </a:lnTo>
                <a:lnTo>
                  <a:pt x="4731142" y="1228725"/>
                </a:lnTo>
                <a:close/>
                <a:moveTo>
                  <a:pt x="5810246" y="115006"/>
                </a:moveTo>
                <a:lnTo>
                  <a:pt x="5810246" y="139439"/>
                </a:lnTo>
                <a:lnTo>
                  <a:pt x="4720960" y="1228725"/>
                </a:lnTo>
                <a:lnTo>
                  <a:pt x="4696526" y="1228725"/>
                </a:lnTo>
                <a:close/>
                <a:moveTo>
                  <a:pt x="5810246" y="67380"/>
                </a:moveTo>
                <a:lnTo>
                  <a:pt x="5810246" y="104823"/>
                </a:lnTo>
                <a:lnTo>
                  <a:pt x="4686344" y="1228725"/>
                </a:lnTo>
                <a:lnTo>
                  <a:pt x="4648900" y="1228725"/>
                </a:lnTo>
                <a:close/>
                <a:moveTo>
                  <a:pt x="5810246" y="45244"/>
                </a:moveTo>
                <a:lnTo>
                  <a:pt x="5810246" y="57197"/>
                </a:lnTo>
                <a:lnTo>
                  <a:pt x="4638718" y="1228725"/>
                </a:lnTo>
                <a:lnTo>
                  <a:pt x="4626765" y="1228725"/>
                </a:lnTo>
                <a:close/>
                <a:moveTo>
                  <a:pt x="5791900" y="0"/>
                </a:moveTo>
                <a:lnTo>
                  <a:pt x="5810246" y="0"/>
                </a:lnTo>
                <a:lnTo>
                  <a:pt x="5810246" y="35062"/>
                </a:lnTo>
                <a:lnTo>
                  <a:pt x="4616583" y="1228725"/>
                </a:lnTo>
                <a:lnTo>
                  <a:pt x="4563174" y="1228725"/>
                </a:lnTo>
                <a:close/>
                <a:moveTo>
                  <a:pt x="5715697" y="0"/>
                </a:moveTo>
                <a:lnTo>
                  <a:pt x="5781717" y="0"/>
                </a:lnTo>
                <a:lnTo>
                  <a:pt x="4552992" y="1228725"/>
                </a:lnTo>
                <a:lnTo>
                  <a:pt x="4486971" y="1228725"/>
                </a:lnTo>
                <a:close/>
                <a:moveTo>
                  <a:pt x="5687121" y="0"/>
                </a:moveTo>
                <a:lnTo>
                  <a:pt x="5705514" y="0"/>
                </a:lnTo>
                <a:lnTo>
                  <a:pt x="4476789" y="1228725"/>
                </a:lnTo>
                <a:lnTo>
                  <a:pt x="4458396" y="1228725"/>
                </a:lnTo>
                <a:close/>
                <a:moveTo>
                  <a:pt x="5639495" y="0"/>
                </a:moveTo>
                <a:lnTo>
                  <a:pt x="5676939" y="0"/>
                </a:lnTo>
                <a:lnTo>
                  <a:pt x="4448214" y="1228725"/>
                </a:lnTo>
                <a:lnTo>
                  <a:pt x="4410770" y="1228725"/>
                </a:lnTo>
                <a:close/>
                <a:moveTo>
                  <a:pt x="5591869" y="0"/>
                </a:moveTo>
                <a:lnTo>
                  <a:pt x="5629313" y="0"/>
                </a:lnTo>
                <a:lnTo>
                  <a:pt x="4400588" y="1228725"/>
                </a:lnTo>
                <a:lnTo>
                  <a:pt x="4363144" y="1228725"/>
                </a:lnTo>
                <a:close/>
                <a:moveTo>
                  <a:pt x="5525119" y="0"/>
                </a:moveTo>
                <a:lnTo>
                  <a:pt x="5581687" y="0"/>
                </a:lnTo>
                <a:lnTo>
                  <a:pt x="4352962" y="1228725"/>
                </a:lnTo>
                <a:lnTo>
                  <a:pt x="4296394" y="1228725"/>
                </a:lnTo>
                <a:close/>
                <a:moveTo>
                  <a:pt x="5496617" y="0"/>
                </a:moveTo>
                <a:lnTo>
                  <a:pt x="5514937" y="0"/>
                </a:lnTo>
                <a:lnTo>
                  <a:pt x="4286212" y="1228725"/>
                </a:lnTo>
                <a:lnTo>
                  <a:pt x="4267892" y="1228725"/>
                </a:lnTo>
                <a:close/>
                <a:moveTo>
                  <a:pt x="5448991" y="0"/>
                </a:moveTo>
                <a:lnTo>
                  <a:pt x="5486435" y="0"/>
                </a:lnTo>
                <a:lnTo>
                  <a:pt x="4257710" y="1228725"/>
                </a:lnTo>
                <a:lnTo>
                  <a:pt x="4220266" y="1228725"/>
                </a:lnTo>
                <a:close/>
                <a:moveTo>
                  <a:pt x="5401365" y="0"/>
                </a:moveTo>
                <a:lnTo>
                  <a:pt x="5438809" y="0"/>
                </a:lnTo>
                <a:lnTo>
                  <a:pt x="4210084" y="1228725"/>
                </a:lnTo>
                <a:lnTo>
                  <a:pt x="4172640" y="1228725"/>
                </a:lnTo>
                <a:close/>
                <a:moveTo>
                  <a:pt x="5335455" y="0"/>
                </a:moveTo>
                <a:lnTo>
                  <a:pt x="5391183" y="0"/>
                </a:lnTo>
                <a:lnTo>
                  <a:pt x="4162458" y="1228725"/>
                </a:lnTo>
                <a:lnTo>
                  <a:pt x="4106730" y="1228725"/>
                </a:lnTo>
                <a:close/>
                <a:moveTo>
                  <a:pt x="5306113" y="0"/>
                </a:moveTo>
                <a:lnTo>
                  <a:pt x="5325273" y="0"/>
                </a:lnTo>
                <a:lnTo>
                  <a:pt x="4096548" y="1228725"/>
                </a:lnTo>
                <a:lnTo>
                  <a:pt x="4077388" y="1228725"/>
                </a:lnTo>
                <a:close/>
                <a:moveTo>
                  <a:pt x="5258487" y="0"/>
                </a:moveTo>
                <a:lnTo>
                  <a:pt x="5295931" y="0"/>
                </a:lnTo>
                <a:lnTo>
                  <a:pt x="4067206" y="1228725"/>
                </a:lnTo>
                <a:lnTo>
                  <a:pt x="4029762" y="1228725"/>
                </a:lnTo>
                <a:close/>
                <a:moveTo>
                  <a:pt x="5210861" y="0"/>
                </a:moveTo>
                <a:lnTo>
                  <a:pt x="5248305" y="0"/>
                </a:lnTo>
                <a:lnTo>
                  <a:pt x="4019580" y="1228725"/>
                </a:lnTo>
                <a:lnTo>
                  <a:pt x="3982136" y="1228725"/>
                </a:lnTo>
                <a:close/>
                <a:moveTo>
                  <a:pt x="5191820" y="0"/>
                </a:moveTo>
                <a:lnTo>
                  <a:pt x="5200679" y="0"/>
                </a:lnTo>
                <a:lnTo>
                  <a:pt x="3971954" y="1228725"/>
                </a:lnTo>
                <a:lnTo>
                  <a:pt x="3963095" y="1228725"/>
                </a:lnTo>
                <a:close/>
                <a:moveTo>
                  <a:pt x="5096494" y="0"/>
                </a:moveTo>
                <a:lnTo>
                  <a:pt x="5181638" y="0"/>
                </a:lnTo>
                <a:lnTo>
                  <a:pt x="3952913" y="1228725"/>
                </a:lnTo>
                <a:lnTo>
                  <a:pt x="3867769" y="1228725"/>
                </a:lnTo>
                <a:close/>
                <a:moveTo>
                  <a:pt x="5067983" y="0"/>
                </a:moveTo>
                <a:lnTo>
                  <a:pt x="5086312" y="0"/>
                </a:lnTo>
                <a:lnTo>
                  <a:pt x="3857587" y="1228725"/>
                </a:lnTo>
                <a:lnTo>
                  <a:pt x="3839258" y="1228725"/>
                </a:lnTo>
                <a:close/>
                <a:moveTo>
                  <a:pt x="5020357" y="0"/>
                </a:moveTo>
                <a:lnTo>
                  <a:pt x="5057801" y="0"/>
                </a:lnTo>
                <a:lnTo>
                  <a:pt x="3829076" y="1228725"/>
                </a:lnTo>
                <a:lnTo>
                  <a:pt x="3791632" y="1228725"/>
                </a:lnTo>
                <a:close/>
                <a:moveTo>
                  <a:pt x="4963719" y="0"/>
                </a:moveTo>
                <a:lnTo>
                  <a:pt x="5010175" y="0"/>
                </a:lnTo>
                <a:lnTo>
                  <a:pt x="3781450" y="1228725"/>
                </a:lnTo>
                <a:lnTo>
                  <a:pt x="3734994" y="1228725"/>
                </a:lnTo>
                <a:close/>
                <a:moveTo>
                  <a:pt x="4925105" y="0"/>
                </a:moveTo>
                <a:lnTo>
                  <a:pt x="4953537" y="0"/>
                </a:lnTo>
                <a:lnTo>
                  <a:pt x="3724812" y="1228725"/>
                </a:lnTo>
                <a:lnTo>
                  <a:pt x="3696380" y="1228725"/>
                </a:lnTo>
                <a:close/>
                <a:moveTo>
                  <a:pt x="4877479" y="0"/>
                </a:moveTo>
                <a:lnTo>
                  <a:pt x="4914923" y="0"/>
                </a:lnTo>
                <a:lnTo>
                  <a:pt x="3686198" y="1228725"/>
                </a:lnTo>
                <a:lnTo>
                  <a:pt x="3648754" y="1228725"/>
                </a:lnTo>
                <a:close/>
                <a:moveTo>
                  <a:pt x="4829853" y="0"/>
                </a:moveTo>
                <a:lnTo>
                  <a:pt x="4867297" y="0"/>
                </a:lnTo>
                <a:lnTo>
                  <a:pt x="3638572" y="1228725"/>
                </a:lnTo>
                <a:lnTo>
                  <a:pt x="3601128" y="1228725"/>
                </a:lnTo>
                <a:close/>
                <a:moveTo>
                  <a:pt x="4800302" y="0"/>
                </a:moveTo>
                <a:lnTo>
                  <a:pt x="4819671" y="0"/>
                </a:lnTo>
                <a:lnTo>
                  <a:pt x="3590946" y="1228725"/>
                </a:lnTo>
                <a:lnTo>
                  <a:pt x="3571577" y="1228725"/>
                </a:lnTo>
                <a:close/>
                <a:moveTo>
                  <a:pt x="4734601" y="0"/>
                </a:moveTo>
                <a:lnTo>
                  <a:pt x="4790120" y="0"/>
                </a:lnTo>
                <a:lnTo>
                  <a:pt x="3561395" y="1228725"/>
                </a:lnTo>
                <a:lnTo>
                  <a:pt x="3505876" y="1228725"/>
                </a:lnTo>
                <a:close/>
                <a:moveTo>
                  <a:pt x="4639349" y="0"/>
                </a:moveTo>
                <a:lnTo>
                  <a:pt x="4724419" y="0"/>
                </a:lnTo>
                <a:lnTo>
                  <a:pt x="3495694" y="1228725"/>
                </a:lnTo>
                <a:lnTo>
                  <a:pt x="3410624" y="1228725"/>
                </a:lnTo>
                <a:close/>
                <a:moveTo>
                  <a:pt x="4591723" y="0"/>
                </a:moveTo>
                <a:lnTo>
                  <a:pt x="4629167" y="0"/>
                </a:lnTo>
                <a:lnTo>
                  <a:pt x="3400442" y="1228725"/>
                </a:lnTo>
                <a:lnTo>
                  <a:pt x="3362998" y="1228725"/>
                </a:lnTo>
                <a:close/>
                <a:moveTo>
                  <a:pt x="4572163" y="0"/>
                </a:moveTo>
                <a:lnTo>
                  <a:pt x="4572171" y="0"/>
                </a:lnTo>
                <a:lnTo>
                  <a:pt x="3343446" y="1228725"/>
                </a:lnTo>
                <a:lnTo>
                  <a:pt x="3343438" y="1228725"/>
                </a:lnTo>
                <a:close/>
                <a:moveTo>
                  <a:pt x="4544097" y="0"/>
                </a:moveTo>
                <a:lnTo>
                  <a:pt x="4561981" y="0"/>
                </a:lnTo>
                <a:lnTo>
                  <a:pt x="3333256" y="1228725"/>
                </a:lnTo>
                <a:lnTo>
                  <a:pt x="3315372" y="1228725"/>
                </a:lnTo>
                <a:close/>
                <a:moveTo>
                  <a:pt x="4496471" y="0"/>
                </a:moveTo>
                <a:lnTo>
                  <a:pt x="4533915" y="0"/>
                </a:lnTo>
                <a:lnTo>
                  <a:pt x="3305190" y="1228725"/>
                </a:lnTo>
                <a:lnTo>
                  <a:pt x="3267746" y="1228725"/>
                </a:lnTo>
                <a:close/>
                <a:moveTo>
                  <a:pt x="4401219" y="0"/>
                </a:moveTo>
                <a:lnTo>
                  <a:pt x="4486289" y="0"/>
                </a:lnTo>
                <a:lnTo>
                  <a:pt x="3257564" y="1228725"/>
                </a:lnTo>
                <a:lnTo>
                  <a:pt x="3172494" y="1228725"/>
                </a:lnTo>
                <a:close/>
                <a:moveTo>
                  <a:pt x="4353593" y="0"/>
                </a:moveTo>
                <a:lnTo>
                  <a:pt x="4391037" y="0"/>
                </a:lnTo>
                <a:lnTo>
                  <a:pt x="3162312" y="1228725"/>
                </a:lnTo>
                <a:lnTo>
                  <a:pt x="3124868" y="1228725"/>
                </a:lnTo>
                <a:close/>
                <a:moveTo>
                  <a:pt x="4305967" y="0"/>
                </a:moveTo>
                <a:lnTo>
                  <a:pt x="4343411" y="0"/>
                </a:lnTo>
                <a:lnTo>
                  <a:pt x="3114686" y="1228725"/>
                </a:lnTo>
                <a:lnTo>
                  <a:pt x="3077242" y="1228725"/>
                </a:lnTo>
                <a:close/>
                <a:moveTo>
                  <a:pt x="4252254" y="0"/>
                </a:moveTo>
                <a:lnTo>
                  <a:pt x="4295785" y="0"/>
                </a:lnTo>
                <a:lnTo>
                  <a:pt x="3067060" y="1228725"/>
                </a:lnTo>
                <a:lnTo>
                  <a:pt x="3023529" y="1228725"/>
                </a:lnTo>
                <a:close/>
                <a:moveTo>
                  <a:pt x="4210715" y="0"/>
                </a:moveTo>
                <a:lnTo>
                  <a:pt x="4242072" y="0"/>
                </a:lnTo>
                <a:lnTo>
                  <a:pt x="3013347" y="1228725"/>
                </a:lnTo>
                <a:lnTo>
                  <a:pt x="2981990" y="1228725"/>
                </a:lnTo>
                <a:close/>
                <a:moveTo>
                  <a:pt x="4163089" y="0"/>
                </a:moveTo>
                <a:lnTo>
                  <a:pt x="4200533" y="0"/>
                </a:lnTo>
                <a:lnTo>
                  <a:pt x="2971808" y="1228725"/>
                </a:lnTo>
                <a:lnTo>
                  <a:pt x="2934364" y="1228725"/>
                </a:lnTo>
                <a:close/>
                <a:moveTo>
                  <a:pt x="4067933" y="0"/>
                </a:moveTo>
                <a:lnTo>
                  <a:pt x="4152907" y="0"/>
                </a:lnTo>
                <a:lnTo>
                  <a:pt x="2924182" y="1228725"/>
                </a:lnTo>
                <a:lnTo>
                  <a:pt x="2839208" y="1228725"/>
                </a:lnTo>
                <a:close/>
                <a:moveTo>
                  <a:pt x="4049094" y="0"/>
                </a:moveTo>
                <a:lnTo>
                  <a:pt x="4057751" y="0"/>
                </a:lnTo>
                <a:lnTo>
                  <a:pt x="2829026" y="1228725"/>
                </a:lnTo>
                <a:lnTo>
                  <a:pt x="2820369" y="1228725"/>
                </a:lnTo>
                <a:close/>
                <a:moveTo>
                  <a:pt x="4020211" y="0"/>
                </a:moveTo>
                <a:lnTo>
                  <a:pt x="4038912" y="0"/>
                </a:lnTo>
                <a:lnTo>
                  <a:pt x="2810187" y="1228725"/>
                </a:lnTo>
                <a:lnTo>
                  <a:pt x="2791486" y="1228725"/>
                </a:lnTo>
                <a:close/>
                <a:moveTo>
                  <a:pt x="3982652" y="0"/>
                </a:moveTo>
                <a:lnTo>
                  <a:pt x="4010029" y="0"/>
                </a:lnTo>
                <a:lnTo>
                  <a:pt x="2781304" y="1228725"/>
                </a:lnTo>
                <a:lnTo>
                  <a:pt x="2753927" y="1228725"/>
                </a:lnTo>
                <a:close/>
                <a:moveTo>
                  <a:pt x="3924959" y="0"/>
                </a:moveTo>
                <a:lnTo>
                  <a:pt x="3972470" y="0"/>
                </a:lnTo>
                <a:lnTo>
                  <a:pt x="2743745" y="1228725"/>
                </a:lnTo>
                <a:lnTo>
                  <a:pt x="2696234" y="1228725"/>
                </a:lnTo>
                <a:close/>
                <a:moveTo>
                  <a:pt x="3886323" y="0"/>
                </a:moveTo>
                <a:lnTo>
                  <a:pt x="3914777" y="0"/>
                </a:lnTo>
                <a:lnTo>
                  <a:pt x="2686052" y="1228725"/>
                </a:lnTo>
                <a:lnTo>
                  <a:pt x="2657598" y="1228725"/>
                </a:lnTo>
                <a:close/>
                <a:moveTo>
                  <a:pt x="3848757" y="0"/>
                </a:moveTo>
                <a:lnTo>
                  <a:pt x="3876141" y="0"/>
                </a:lnTo>
                <a:lnTo>
                  <a:pt x="2647416" y="1228725"/>
                </a:lnTo>
                <a:lnTo>
                  <a:pt x="2620032" y="1228725"/>
                </a:lnTo>
                <a:close/>
                <a:moveTo>
                  <a:pt x="3782081" y="0"/>
                </a:moveTo>
                <a:lnTo>
                  <a:pt x="3838575" y="0"/>
                </a:lnTo>
                <a:lnTo>
                  <a:pt x="2609850" y="1228725"/>
                </a:lnTo>
                <a:lnTo>
                  <a:pt x="2553356" y="1228725"/>
                </a:lnTo>
                <a:close/>
                <a:moveTo>
                  <a:pt x="3734455" y="0"/>
                </a:moveTo>
                <a:lnTo>
                  <a:pt x="3771899" y="0"/>
                </a:lnTo>
                <a:lnTo>
                  <a:pt x="2543174" y="1228725"/>
                </a:lnTo>
                <a:lnTo>
                  <a:pt x="2505730" y="1228725"/>
                </a:lnTo>
                <a:close/>
                <a:moveTo>
                  <a:pt x="3639203" y="0"/>
                </a:moveTo>
                <a:lnTo>
                  <a:pt x="3724273" y="0"/>
                </a:lnTo>
                <a:lnTo>
                  <a:pt x="2495548" y="1228725"/>
                </a:lnTo>
                <a:lnTo>
                  <a:pt x="2410478" y="1228725"/>
                </a:lnTo>
                <a:close/>
                <a:moveTo>
                  <a:pt x="3591577" y="0"/>
                </a:moveTo>
                <a:lnTo>
                  <a:pt x="3620177" y="0"/>
                </a:lnTo>
                <a:lnTo>
                  <a:pt x="2391452" y="1228725"/>
                </a:lnTo>
                <a:lnTo>
                  <a:pt x="2362852" y="1228725"/>
                </a:lnTo>
                <a:close/>
                <a:moveTo>
                  <a:pt x="3496325" y="0"/>
                </a:moveTo>
                <a:lnTo>
                  <a:pt x="3581395" y="0"/>
                </a:lnTo>
                <a:lnTo>
                  <a:pt x="2352670" y="1228725"/>
                </a:lnTo>
                <a:lnTo>
                  <a:pt x="2267600" y="1228725"/>
                </a:lnTo>
                <a:close/>
                <a:moveTo>
                  <a:pt x="3455881" y="0"/>
                </a:moveTo>
                <a:lnTo>
                  <a:pt x="3486143" y="0"/>
                </a:lnTo>
                <a:lnTo>
                  <a:pt x="2257418" y="1228725"/>
                </a:lnTo>
                <a:lnTo>
                  <a:pt x="2227156" y="1228725"/>
                </a:lnTo>
                <a:close/>
                <a:moveTo>
                  <a:pt x="3401073" y="0"/>
                </a:moveTo>
                <a:lnTo>
                  <a:pt x="3445699" y="0"/>
                </a:lnTo>
                <a:lnTo>
                  <a:pt x="2216974" y="1228725"/>
                </a:lnTo>
                <a:lnTo>
                  <a:pt x="2172348" y="1228725"/>
                </a:lnTo>
                <a:close/>
                <a:moveTo>
                  <a:pt x="3353447" y="0"/>
                </a:moveTo>
                <a:lnTo>
                  <a:pt x="3390891" y="0"/>
                </a:lnTo>
                <a:lnTo>
                  <a:pt x="2162166" y="1228725"/>
                </a:lnTo>
                <a:lnTo>
                  <a:pt x="2124722" y="1228725"/>
                </a:lnTo>
                <a:close/>
                <a:moveTo>
                  <a:pt x="3305821" y="0"/>
                </a:moveTo>
                <a:lnTo>
                  <a:pt x="3335090" y="0"/>
                </a:lnTo>
                <a:lnTo>
                  <a:pt x="2106365" y="1228725"/>
                </a:lnTo>
                <a:lnTo>
                  <a:pt x="2077096" y="1228725"/>
                </a:lnTo>
                <a:close/>
                <a:moveTo>
                  <a:pt x="3210569" y="0"/>
                </a:moveTo>
                <a:lnTo>
                  <a:pt x="3295639" y="0"/>
                </a:lnTo>
                <a:lnTo>
                  <a:pt x="2066914" y="1228725"/>
                </a:lnTo>
                <a:lnTo>
                  <a:pt x="1981844" y="1228725"/>
                </a:lnTo>
                <a:close/>
                <a:moveTo>
                  <a:pt x="3162943" y="0"/>
                </a:moveTo>
                <a:lnTo>
                  <a:pt x="3200387" y="0"/>
                </a:lnTo>
                <a:lnTo>
                  <a:pt x="1971662" y="1228725"/>
                </a:lnTo>
                <a:lnTo>
                  <a:pt x="1934218" y="1228725"/>
                </a:lnTo>
                <a:close/>
                <a:moveTo>
                  <a:pt x="3115317" y="0"/>
                </a:moveTo>
                <a:lnTo>
                  <a:pt x="3152761" y="0"/>
                </a:lnTo>
                <a:lnTo>
                  <a:pt x="1924036" y="1228725"/>
                </a:lnTo>
                <a:lnTo>
                  <a:pt x="1886592" y="1228725"/>
                </a:lnTo>
                <a:close/>
                <a:moveTo>
                  <a:pt x="3067691" y="0"/>
                </a:moveTo>
                <a:lnTo>
                  <a:pt x="3096742" y="0"/>
                </a:lnTo>
                <a:lnTo>
                  <a:pt x="1868017" y="1228725"/>
                </a:lnTo>
                <a:lnTo>
                  <a:pt x="1838966" y="1228725"/>
                </a:lnTo>
                <a:close/>
                <a:moveTo>
                  <a:pt x="3020065" y="0"/>
                </a:moveTo>
                <a:lnTo>
                  <a:pt x="3057509" y="0"/>
                </a:lnTo>
                <a:lnTo>
                  <a:pt x="1828784" y="1228725"/>
                </a:lnTo>
                <a:lnTo>
                  <a:pt x="1791340" y="1228725"/>
                </a:lnTo>
                <a:close/>
                <a:moveTo>
                  <a:pt x="2954027" y="0"/>
                </a:moveTo>
                <a:lnTo>
                  <a:pt x="3009883" y="0"/>
                </a:lnTo>
                <a:lnTo>
                  <a:pt x="1781158" y="1228725"/>
                </a:lnTo>
                <a:lnTo>
                  <a:pt x="1725304" y="1228725"/>
                </a:lnTo>
                <a:close/>
                <a:moveTo>
                  <a:pt x="2877187" y="0"/>
                </a:moveTo>
                <a:lnTo>
                  <a:pt x="2943845" y="0"/>
                </a:lnTo>
                <a:lnTo>
                  <a:pt x="1715122" y="1228725"/>
                </a:lnTo>
                <a:lnTo>
                  <a:pt x="1648464" y="1228725"/>
                </a:lnTo>
                <a:close/>
                <a:moveTo>
                  <a:pt x="2866247" y="0"/>
                </a:moveTo>
                <a:lnTo>
                  <a:pt x="2867005" y="0"/>
                </a:lnTo>
                <a:lnTo>
                  <a:pt x="1638282" y="1228725"/>
                </a:lnTo>
                <a:lnTo>
                  <a:pt x="1637524" y="1228725"/>
                </a:lnTo>
                <a:close/>
                <a:moveTo>
                  <a:pt x="2829561" y="0"/>
                </a:moveTo>
                <a:lnTo>
                  <a:pt x="2856065" y="0"/>
                </a:lnTo>
                <a:lnTo>
                  <a:pt x="1627342" y="1228725"/>
                </a:lnTo>
                <a:lnTo>
                  <a:pt x="1600839" y="1228725"/>
                </a:lnTo>
                <a:close/>
                <a:moveTo>
                  <a:pt x="2781935" y="0"/>
                </a:moveTo>
                <a:lnTo>
                  <a:pt x="2819379" y="0"/>
                </a:lnTo>
                <a:lnTo>
                  <a:pt x="1590656" y="1228725"/>
                </a:lnTo>
                <a:lnTo>
                  <a:pt x="1553212" y="1228725"/>
                </a:lnTo>
                <a:close/>
                <a:moveTo>
                  <a:pt x="2726978" y="0"/>
                </a:moveTo>
                <a:lnTo>
                  <a:pt x="2771753" y="0"/>
                </a:lnTo>
                <a:lnTo>
                  <a:pt x="1543030" y="1228725"/>
                </a:lnTo>
                <a:lnTo>
                  <a:pt x="1498254" y="1228725"/>
                </a:lnTo>
                <a:close/>
                <a:moveTo>
                  <a:pt x="2686683" y="0"/>
                </a:moveTo>
                <a:lnTo>
                  <a:pt x="2716796" y="0"/>
                </a:lnTo>
                <a:lnTo>
                  <a:pt x="1488074" y="1228725"/>
                </a:lnTo>
                <a:lnTo>
                  <a:pt x="1457960" y="1228725"/>
                </a:lnTo>
                <a:close/>
                <a:moveTo>
                  <a:pt x="2675809" y="0"/>
                </a:moveTo>
                <a:lnTo>
                  <a:pt x="2676501" y="0"/>
                </a:lnTo>
                <a:lnTo>
                  <a:pt x="1447778" y="1228725"/>
                </a:lnTo>
                <a:lnTo>
                  <a:pt x="1447085" y="1228725"/>
                </a:lnTo>
                <a:close/>
                <a:moveTo>
                  <a:pt x="2591431" y="0"/>
                </a:moveTo>
                <a:lnTo>
                  <a:pt x="2665627" y="0"/>
                </a:lnTo>
                <a:lnTo>
                  <a:pt x="1436904" y="1228725"/>
                </a:lnTo>
                <a:lnTo>
                  <a:pt x="1362708" y="1228725"/>
                </a:lnTo>
                <a:close/>
                <a:moveTo>
                  <a:pt x="2543805" y="0"/>
                </a:moveTo>
                <a:lnTo>
                  <a:pt x="2581249" y="0"/>
                </a:lnTo>
                <a:lnTo>
                  <a:pt x="1352527" y="1228725"/>
                </a:lnTo>
                <a:lnTo>
                  <a:pt x="1315082" y="1228725"/>
                </a:lnTo>
                <a:close/>
                <a:moveTo>
                  <a:pt x="2486654" y="0"/>
                </a:moveTo>
                <a:lnTo>
                  <a:pt x="2533623" y="0"/>
                </a:lnTo>
                <a:lnTo>
                  <a:pt x="1304900" y="1228725"/>
                </a:lnTo>
                <a:lnTo>
                  <a:pt x="1257931" y="1228725"/>
                </a:lnTo>
                <a:close/>
                <a:moveTo>
                  <a:pt x="2448553" y="0"/>
                </a:moveTo>
                <a:lnTo>
                  <a:pt x="2476472" y="0"/>
                </a:lnTo>
                <a:lnTo>
                  <a:pt x="1247750" y="1228725"/>
                </a:lnTo>
                <a:lnTo>
                  <a:pt x="1219830" y="1228725"/>
                </a:lnTo>
                <a:close/>
                <a:moveTo>
                  <a:pt x="2419977" y="0"/>
                </a:moveTo>
                <a:lnTo>
                  <a:pt x="2438371" y="0"/>
                </a:lnTo>
                <a:lnTo>
                  <a:pt x="1209648" y="1228725"/>
                </a:lnTo>
                <a:lnTo>
                  <a:pt x="1191255" y="1228725"/>
                </a:lnTo>
                <a:close/>
                <a:moveTo>
                  <a:pt x="2324726" y="0"/>
                </a:moveTo>
                <a:lnTo>
                  <a:pt x="2409795" y="0"/>
                </a:lnTo>
                <a:lnTo>
                  <a:pt x="1181072" y="1228725"/>
                </a:lnTo>
                <a:lnTo>
                  <a:pt x="1096003" y="1228725"/>
                </a:lnTo>
                <a:close/>
                <a:moveTo>
                  <a:pt x="2305675" y="0"/>
                </a:moveTo>
                <a:lnTo>
                  <a:pt x="2314544" y="0"/>
                </a:lnTo>
                <a:lnTo>
                  <a:pt x="1085821" y="1228725"/>
                </a:lnTo>
                <a:lnTo>
                  <a:pt x="1076952" y="1228725"/>
                </a:lnTo>
                <a:close/>
                <a:moveTo>
                  <a:pt x="2258049" y="0"/>
                </a:moveTo>
                <a:lnTo>
                  <a:pt x="2295493" y="0"/>
                </a:lnTo>
                <a:lnTo>
                  <a:pt x="1066770" y="1228725"/>
                </a:lnTo>
                <a:lnTo>
                  <a:pt x="1029326" y="1228725"/>
                </a:lnTo>
                <a:close/>
                <a:moveTo>
                  <a:pt x="2229460" y="0"/>
                </a:moveTo>
                <a:lnTo>
                  <a:pt x="2247867" y="0"/>
                </a:lnTo>
                <a:lnTo>
                  <a:pt x="1019145" y="1228725"/>
                </a:lnTo>
                <a:lnTo>
                  <a:pt x="1000738" y="1228725"/>
                </a:lnTo>
                <a:close/>
                <a:moveTo>
                  <a:pt x="2115475" y="0"/>
                </a:moveTo>
                <a:lnTo>
                  <a:pt x="2210644" y="0"/>
                </a:lnTo>
                <a:lnTo>
                  <a:pt x="981921" y="1228725"/>
                </a:lnTo>
                <a:lnTo>
                  <a:pt x="886752" y="1228725"/>
                </a:lnTo>
                <a:close/>
                <a:moveTo>
                  <a:pt x="2000869" y="0"/>
                </a:moveTo>
                <a:lnTo>
                  <a:pt x="2095464" y="0"/>
                </a:lnTo>
                <a:lnTo>
                  <a:pt x="866741" y="1228725"/>
                </a:lnTo>
                <a:lnTo>
                  <a:pt x="772146" y="1228725"/>
                </a:lnTo>
                <a:close/>
                <a:moveTo>
                  <a:pt x="1972293" y="0"/>
                </a:moveTo>
                <a:lnTo>
                  <a:pt x="1981324" y="0"/>
                </a:lnTo>
                <a:lnTo>
                  <a:pt x="752600" y="1228725"/>
                </a:lnTo>
                <a:lnTo>
                  <a:pt x="743570" y="1228725"/>
                </a:lnTo>
                <a:close/>
                <a:moveTo>
                  <a:pt x="1896092" y="0"/>
                </a:moveTo>
                <a:lnTo>
                  <a:pt x="1962111" y="0"/>
                </a:lnTo>
                <a:lnTo>
                  <a:pt x="733387" y="1228725"/>
                </a:lnTo>
                <a:lnTo>
                  <a:pt x="667369" y="1228725"/>
                </a:lnTo>
                <a:close/>
                <a:moveTo>
                  <a:pt x="1781789" y="0"/>
                </a:moveTo>
                <a:lnTo>
                  <a:pt x="1885910" y="0"/>
                </a:lnTo>
                <a:lnTo>
                  <a:pt x="657187" y="1228725"/>
                </a:lnTo>
                <a:lnTo>
                  <a:pt x="553066" y="1228725"/>
                </a:lnTo>
                <a:close/>
                <a:moveTo>
                  <a:pt x="1718745" y="0"/>
                </a:moveTo>
                <a:lnTo>
                  <a:pt x="1771607" y="0"/>
                </a:lnTo>
                <a:lnTo>
                  <a:pt x="542885" y="1228725"/>
                </a:lnTo>
                <a:lnTo>
                  <a:pt x="490022" y="1228725"/>
                </a:lnTo>
                <a:close/>
                <a:moveTo>
                  <a:pt x="1686539" y="0"/>
                </a:moveTo>
                <a:lnTo>
                  <a:pt x="1706530" y="0"/>
                </a:lnTo>
                <a:lnTo>
                  <a:pt x="477805" y="1228725"/>
                </a:lnTo>
                <a:lnTo>
                  <a:pt x="457813" y="1228725"/>
                </a:lnTo>
                <a:close/>
                <a:moveTo>
                  <a:pt x="1662861" y="0"/>
                </a:moveTo>
                <a:lnTo>
                  <a:pt x="1676358" y="0"/>
                </a:lnTo>
                <a:lnTo>
                  <a:pt x="447632" y="1228725"/>
                </a:lnTo>
                <a:lnTo>
                  <a:pt x="434136" y="1228725"/>
                </a:lnTo>
                <a:close/>
                <a:moveTo>
                  <a:pt x="1638914" y="0"/>
                </a:moveTo>
                <a:lnTo>
                  <a:pt x="1652680" y="0"/>
                </a:lnTo>
                <a:lnTo>
                  <a:pt x="423954" y="1228725"/>
                </a:lnTo>
                <a:lnTo>
                  <a:pt x="410188" y="1228725"/>
                </a:lnTo>
                <a:close/>
                <a:moveTo>
                  <a:pt x="1571256" y="0"/>
                </a:moveTo>
                <a:lnTo>
                  <a:pt x="1628730" y="0"/>
                </a:lnTo>
                <a:lnTo>
                  <a:pt x="400005" y="1228725"/>
                </a:lnTo>
                <a:lnTo>
                  <a:pt x="342531" y="1228725"/>
                </a:lnTo>
                <a:close/>
                <a:moveTo>
                  <a:pt x="1496035" y="0"/>
                </a:moveTo>
                <a:lnTo>
                  <a:pt x="1561074" y="0"/>
                </a:lnTo>
                <a:lnTo>
                  <a:pt x="332349" y="1228725"/>
                </a:lnTo>
                <a:lnTo>
                  <a:pt x="267311" y="1228725"/>
                </a:lnTo>
                <a:close/>
                <a:moveTo>
                  <a:pt x="1429359" y="0"/>
                </a:moveTo>
                <a:lnTo>
                  <a:pt x="1485852" y="0"/>
                </a:lnTo>
                <a:lnTo>
                  <a:pt x="257128" y="1228725"/>
                </a:lnTo>
                <a:lnTo>
                  <a:pt x="200634" y="1228725"/>
                </a:lnTo>
                <a:close/>
                <a:moveTo>
                  <a:pt x="1372295" y="0"/>
                </a:moveTo>
                <a:lnTo>
                  <a:pt x="1419176" y="0"/>
                </a:lnTo>
                <a:lnTo>
                  <a:pt x="190451" y="1228725"/>
                </a:lnTo>
                <a:lnTo>
                  <a:pt x="143570" y="1228725"/>
                </a:lnTo>
                <a:close/>
                <a:moveTo>
                  <a:pt x="1286784" y="0"/>
                </a:moveTo>
                <a:lnTo>
                  <a:pt x="1342975" y="0"/>
                </a:lnTo>
                <a:lnTo>
                  <a:pt x="114250" y="1228725"/>
                </a:lnTo>
                <a:lnTo>
                  <a:pt x="58058" y="1228725"/>
                </a:lnTo>
                <a:close/>
                <a:moveTo>
                  <a:pt x="1210279" y="0"/>
                </a:moveTo>
                <a:lnTo>
                  <a:pt x="1276601" y="0"/>
                </a:lnTo>
                <a:lnTo>
                  <a:pt x="47877" y="1228725"/>
                </a:lnTo>
                <a:lnTo>
                  <a:pt x="0" y="1228725"/>
                </a:lnTo>
                <a:lnTo>
                  <a:pt x="0" y="1210280"/>
                </a:lnTo>
                <a:close/>
                <a:moveTo>
                  <a:pt x="1164892" y="0"/>
                </a:moveTo>
                <a:lnTo>
                  <a:pt x="1200097" y="0"/>
                </a:lnTo>
                <a:lnTo>
                  <a:pt x="0" y="1200098"/>
                </a:lnTo>
                <a:lnTo>
                  <a:pt x="0" y="1164894"/>
                </a:lnTo>
                <a:close/>
                <a:moveTo>
                  <a:pt x="1115027" y="0"/>
                </a:moveTo>
                <a:lnTo>
                  <a:pt x="1154710" y="0"/>
                </a:lnTo>
                <a:lnTo>
                  <a:pt x="0" y="1154712"/>
                </a:lnTo>
                <a:lnTo>
                  <a:pt x="0" y="1115028"/>
                </a:lnTo>
                <a:close/>
                <a:moveTo>
                  <a:pt x="1067401" y="0"/>
                </a:moveTo>
                <a:lnTo>
                  <a:pt x="1104845" y="0"/>
                </a:lnTo>
                <a:lnTo>
                  <a:pt x="0" y="1104846"/>
                </a:lnTo>
                <a:lnTo>
                  <a:pt x="0" y="1067402"/>
                </a:lnTo>
                <a:close/>
                <a:moveTo>
                  <a:pt x="991200" y="0"/>
                </a:moveTo>
                <a:lnTo>
                  <a:pt x="1057219" y="0"/>
                </a:lnTo>
                <a:lnTo>
                  <a:pt x="0" y="1057220"/>
                </a:lnTo>
                <a:lnTo>
                  <a:pt x="0" y="991201"/>
                </a:lnTo>
                <a:close/>
                <a:moveTo>
                  <a:pt x="972149" y="0"/>
                </a:moveTo>
                <a:lnTo>
                  <a:pt x="981018" y="0"/>
                </a:lnTo>
                <a:lnTo>
                  <a:pt x="0" y="981019"/>
                </a:lnTo>
                <a:lnTo>
                  <a:pt x="0" y="972150"/>
                </a:lnTo>
                <a:close/>
                <a:moveTo>
                  <a:pt x="905473" y="0"/>
                </a:moveTo>
                <a:lnTo>
                  <a:pt x="961967" y="0"/>
                </a:lnTo>
                <a:lnTo>
                  <a:pt x="0" y="961968"/>
                </a:lnTo>
                <a:lnTo>
                  <a:pt x="0" y="905474"/>
                </a:lnTo>
                <a:close/>
                <a:moveTo>
                  <a:pt x="876898" y="0"/>
                </a:moveTo>
                <a:lnTo>
                  <a:pt x="895291" y="0"/>
                </a:lnTo>
                <a:lnTo>
                  <a:pt x="0" y="895292"/>
                </a:lnTo>
                <a:lnTo>
                  <a:pt x="0" y="876898"/>
                </a:lnTo>
                <a:close/>
                <a:moveTo>
                  <a:pt x="829273" y="0"/>
                </a:moveTo>
                <a:lnTo>
                  <a:pt x="866715" y="0"/>
                </a:lnTo>
                <a:lnTo>
                  <a:pt x="0" y="866716"/>
                </a:lnTo>
                <a:lnTo>
                  <a:pt x="0" y="829272"/>
                </a:lnTo>
                <a:close/>
                <a:moveTo>
                  <a:pt x="762174" y="0"/>
                </a:moveTo>
                <a:lnTo>
                  <a:pt x="819089" y="0"/>
                </a:lnTo>
                <a:lnTo>
                  <a:pt x="0" y="819090"/>
                </a:lnTo>
                <a:lnTo>
                  <a:pt x="0" y="762174"/>
                </a:lnTo>
                <a:close/>
                <a:moveTo>
                  <a:pt x="734019" y="0"/>
                </a:moveTo>
                <a:lnTo>
                  <a:pt x="751991" y="0"/>
                </a:lnTo>
                <a:lnTo>
                  <a:pt x="0" y="751991"/>
                </a:lnTo>
                <a:lnTo>
                  <a:pt x="0" y="734021"/>
                </a:lnTo>
                <a:close/>
                <a:moveTo>
                  <a:pt x="686394" y="0"/>
                </a:moveTo>
                <a:lnTo>
                  <a:pt x="723837" y="0"/>
                </a:lnTo>
                <a:lnTo>
                  <a:pt x="0" y="723838"/>
                </a:lnTo>
                <a:lnTo>
                  <a:pt x="0" y="686394"/>
                </a:lnTo>
                <a:close/>
                <a:moveTo>
                  <a:pt x="638768" y="0"/>
                </a:moveTo>
                <a:lnTo>
                  <a:pt x="676211" y="0"/>
                </a:lnTo>
                <a:lnTo>
                  <a:pt x="0" y="676212"/>
                </a:lnTo>
                <a:lnTo>
                  <a:pt x="0" y="638769"/>
                </a:lnTo>
                <a:close/>
                <a:moveTo>
                  <a:pt x="569982" y="0"/>
                </a:moveTo>
                <a:lnTo>
                  <a:pt x="628586" y="0"/>
                </a:lnTo>
                <a:lnTo>
                  <a:pt x="0" y="628586"/>
                </a:lnTo>
                <a:lnTo>
                  <a:pt x="0" y="569984"/>
                </a:lnTo>
                <a:close/>
                <a:moveTo>
                  <a:pt x="543516" y="0"/>
                </a:moveTo>
                <a:lnTo>
                  <a:pt x="559801" y="0"/>
                </a:lnTo>
                <a:lnTo>
                  <a:pt x="0" y="559802"/>
                </a:lnTo>
                <a:lnTo>
                  <a:pt x="0" y="543517"/>
                </a:lnTo>
                <a:close/>
                <a:moveTo>
                  <a:pt x="456164" y="0"/>
                </a:moveTo>
                <a:lnTo>
                  <a:pt x="533333" y="0"/>
                </a:lnTo>
                <a:lnTo>
                  <a:pt x="0" y="533334"/>
                </a:lnTo>
                <a:lnTo>
                  <a:pt x="0" y="456163"/>
                </a:lnTo>
                <a:close/>
                <a:moveTo>
                  <a:pt x="410378" y="0"/>
                </a:moveTo>
                <a:lnTo>
                  <a:pt x="445980" y="0"/>
                </a:lnTo>
                <a:lnTo>
                  <a:pt x="0" y="445981"/>
                </a:lnTo>
                <a:lnTo>
                  <a:pt x="0" y="410379"/>
                </a:lnTo>
                <a:close/>
                <a:moveTo>
                  <a:pt x="341896" y="0"/>
                </a:moveTo>
                <a:lnTo>
                  <a:pt x="390456" y="0"/>
                </a:lnTo>
                <a:lnTo>
                  <a:pt x="0" y="390457"/>
                </a:lnTo>
                <a:lnTo>
                  <a:pt x="0" y="341896"/>
                </a:lnTo>
                <a:close/>
                <a:moveTo>
                  <a:pt x="305386" y="0"/>
                </a:moveTo>
                <a:lnTo>
                  <a:pt x="331712" y="0"/>
                </a:lnTo>
                <a:lnTo>
                  <a:pt x="0" y="331714"/>
                </a:lnTo>
                <a:lnTo>
                  <a:pt x="0" y="305387"/>
                </a:lnTo>
                <a:close/>
                <a:moveTo>
                  <a:pt x="210134" y="0"/>
                </a:moveTo>
                <a:lnTo>
                  <a:pt x="295203" y="0"/>
                </a:lnTo>
                <a:lnTo>
                  <a:pt x="0" y="295205"/>
                </a:lnTo>
                <a:lnTo>
                  <a:pt x="0" y="210135"/>
                </a:lnTo>
                <a:close/>
                <a:moveTo>
                  <a:pt x="162510" y="0"/>
                </a:moveTo>
                <a:lnTo>
                  <a:pt x="199952" y="0"/>
                </a:lnTo>
                <a:lnTo>
                  <a:pt x="0" y="199953"/>
                </a:lnTo>
                <a:lnTo>
                  <a:pt x="0" y="162509"/>
                </a:lnTo>
                <a:close/>
                <a:moveTo>
                  <a:pt x="67256" y="0"/>
                </a:moveTo>
                <a:lnTo>
                  <a:pt x="149577" y="0"/>
                </a:lnTo>
                <a:lnTo>
                  <a:pt x="0" y="149577"/>
                </a:lnTo>
                <a:lnTo>
                  <a:pt x="0" y="67257"/>
                </a:lnTo>
                <a:close/>
                <a:moveTo>
                  <a:pt x="27896" y="0"/>
                </a:moveTo>
                <a:lnTo>
                  <a:pt x="57073" y="0"/>
                </a:lnTo>
                <a:lnTo>
                  <a:pt x="0" y="57075"/>
                </a:lnTo>
                <a:lnTo>
                  <a:pt x="0" y="27895"/>
                </a:lnTo>
                <a:close/>
                <a:moveTo>
                  <a:pt x="0" y="0"/>
                </a:moveTo>
                <a:lnTo>
                  <a:pt x="9449" y="0"/>
                </a:lnTo>
                <a:lnTo>
                  <a:pt x="0" y="9449"/>
                </a:lnTo>
                <a:close/>
              </a:path>
            </a:pathLst>
          </a:custGeom>
          <a:solidFill>
            <a:srgbClr val="EBEE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772636" y="1727908"/>
            <a:ext cx="48013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改造所增加噸位</a:t>
            </a:r>
            <a:r>
              <a:rPr b="1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不用補</a:t>
            </a:r>
            <a:endParaRPr/>
          </a:p>
        </p:txBody>
      </p:sp>
      <p:pic>
        <p:nvPicPr>
          <p:cNvPr id="610" name="Google Shape;610;p11"/>
          <p:cNvPicPr preferRelativeResize="0"/>
          <p:nvPr/>
        </p:nvPicPr>
        <p:blipFill rotWithShape="1">
          <a:blip r:embed="rId5">
            <a:alphaModFix/>
          </a:blip>
          <a:srcRect b="45293" l="23389" r="30997" t="20867"/>
          <a:stretch/>
        </p:blipFill>
        <p:spPr>
          <a:xfrm>
            <a:off x="5724186" y="1690710"/>
            <a:ext cx="5609564" cy="256097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1"/>
          <p:cNvSpPr/>
          <p:nvPr/>
        </p:nvSpPr>
        <p:spPr>
          <a:xfrm>
            <a:off x="5698150" y="4319319"/>
            <a:ext cx="5635600" cy="2433906"/>
          </a:xfrm>
          <a:prstGeom prst="roundRect">
            <a:avLst>
              <a:gd fmla="val 6817" name="adj"/>
            </a:avLst>
          </a:prstGeom>
          <a:solidFill>
            <a:schemeClr val="lt1">
              <a:alpha val="6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1"/>
          <p:cNvSpPr/>
          <p:nvPr/>
        </p:nvSpPr>
        <p:spPr>
          <a:xfrm>
            <a:off x="7481418" y="4392913"/>
            <a:ext cx="38685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球型艏、側浮力箱、艉浮力箱、船員室、船員置物室(空間)、水櫃、船員休息室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11"/>
          <p:cNvGrpSpPr/>
          <p:nvPr/>
        </p:nvGrpSpPr>
        <p:grpSpPr>
          <a:xfrm>
            <a:off x="5724186" y="4392914"/>
            <a:ext cx="1826141" cy="606150"/>
            <a:chOff x="725091" y="5911044"/>
            <a:chExt cx="1888004" cy="768746"/>
          </a:xfrm>
        </p:grpSpPr>
        <p:sp>
          <p:nvSpPr>
            <p:cNvPr id="614" name="Google Shape;614;p11"/>
            <p:cNvSpPr/>
            <p:nvPr/>
          </p:nvSpPr>
          <p:spPr>
            <a:xfrm>
              <a:off x="741869" y="5911053"/>
              <a:ext cx="1813349" cy="768737"/>
            </a:xfrm>
            <a:prstGeom prst="roundRect">
              <a:avLst>
                <a:gd fmla="val 16667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769443" y="5937256"/>
              <a:ext cx="1751636" cy="715425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25091" y="5911044"/>
              <a:ext cx="1888004" cy="741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改造項目</a:t>
              </a:r>
              <a:endParaRPr/>
            </a:p>
          </p:txBody>
        </p:sp>
      </p:grpSp>
      <p:sp>
        <p:nvSpPr>
          <p:cNvPr id="617" name="Google Shape;617;p11"/>
          <p:cNvSpPr/>
          <p:nvPr/>
        </p:nvSpPr>
        <p:spPr>
          <a:xfrm>
            <a:off x="5863110" y="5195674"/>
            <a:ext cx="1212887" cy="387357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5882534" y="5153248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狀況一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1"/>
          <p:cNvSpPr/>
          <p:nvPr/>
        </p:nvSpPr>
        <p:spPr>
          <a:xfrm>
            <a:off x="7168447" y="5067274"/>
            <a:ext cx="4063179" cy="68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改造前總噸位90+安全結構及船員起居艙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zh-TW" sz="16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超過100，不用補汰建資格及汰舊噸數</a:t>
            </a:r>
            <a:endParaRPr/>
          </a:p>
        </p:txBody>
      </p:sp>
      <p:sp>
        <p:nvSpPr>
          <p:cNvPr id="620" name="Google Shape;620;p11"/>
          <p:cNvSpPr/>
          <p:nvPr/>
        </p:nvSpPr>
        <p:spPr>
          <a:xfrm>
            <a:off x="5863110" y="5857943"/>
            <a:ext cx="1212887" cy="387357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1"/>
          <p:cNvSpPr/>
          <p:nvPr/>
        </p:nvSpPr>
        <p:spPr>
          <a:xfrm>
            <a:off x="5882534" y="5815517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狀況二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1"/>
          <p:cNvSpPr/>
          <p:nvPr/>
        </p:nvSpPr>
        <p:spPr>
          <a:xfrm>
            <a:off x="7168447" y="5755797"/>
            <a:ext cx="3951190" cy="1272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改造前總噸位90+安全結構及船員起居艙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zh-TW" sz="16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未超過100噸，</a:t>
            </a:r>
            <a:r>
              <a:rPr lang="zh-TW"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但有其他改造項目導致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    總噸位超過100，需補汰建資格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6">
            <a:alphaModFix/>
          </a:blip>
          <a:srcRect b="0" l="11264" r="0" t="18861"/>
          <a:stretch/>
        </p:blipFill>
        <p:spPr>
          <a:xfrm>
            <a:off x="525905" y="5248895"/>
            <a:ext cx="5191453" cy="1444924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2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630" name="Google Shape;630;p12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631" name="Google Shape;631;p12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2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2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2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12"/>
          <p:cNvSpPr/>
          <p:nvPr/>
        </p:nvSpPr>
        <p:spPr>
          <a:xfrm>
            <a:off x="2514191" y="250675"/>
            <a:ext cx="86014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放寬漁船建(改)造限制</a:t>
            </a:r>
            <a:endParaRPr b="1" i="0" sz="4800" u="none" cap="none" strike="noStrike">
              <a:solidFill>
                <a:srgbClr val="FEBB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主題七</a:t>
            </a:r>
            <a:endParaRPr/>
          </a:p>
        </p:txBody>
      </p:sp>
      <p:pic>
        <p:nvPicPr>
          <p:cNvPr id="637" name="Google Shape;637;p12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2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10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513" y="1862283"/>
            <a:ext cx="7863876" cy="4831958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2"/>
          <p:cNvSpPr/>
          <p:nvPr/>
        </p:nvSpPr>
        <p:spPr>
          <a:xfrm>
            <a:off x="1149608" y="2739291"/>
            <a:ext cx="6318690" cy="3857999"/>
          </a:xfrm>
          <a:prstGeom prst="roundRect">
            <a:avLst>
              <a:gd fmla="val 6817" name="adj"/>
            </a:avLst>
          </a:prstGeom>
          <a:solidFill>
            <a:schemeClr val="lt1">
              <a:alpha val="6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2"/>
          <p:cNvSpPr/>
          <p:nvPr/>
        </p:nvSpPr>
        <p:spPr>
          <a:xfrm>
            <a:off x="2550488" y="3108970"/>
            <a:ext cx="39709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總噸位20以下漁船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2" name="Google Shape;642;p12"/>
          <p:cNvGrpSpPr/>
          <p:nvPr/>
        </p:nvGrpSpPr>
        <p:grpSpPr>
          <a:xfrm>
            <a:off x="1230088" y="2983029"/>
            <a:ext cx="1327109" cy="769441"/>
            <a:chOff x="725091" y="5911044"/>
            <a:chExt cx="1372066" cy="975839"/>
          </a:xfrm>
        </p:grpSpPr>
        <p:sp>
          <p:nvSpPr>
            <p:cNvPr id="643" name="Google Shape;643;p12"/>
            <p:cNvSpPr/>
            <p:nvPr/>
          </p:nvSpPr>
          <p:spPr>
            <a:xfrm>
              <a:off x="741869" y="5911053"/>
              <a:ext cx="1355288" cy="975830"/>
            </a:xfrm>
            <a:prstGeom prst="roundRect">
              <a:avLst>
                <a:gd fmla="val 16667" name="adj"/>
              </a:avLst>
            </a:prstGeom>
            <a:solidFill>
              <a:srgbClr val="F1916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2"/>
            <p:cNvSpPr/>
            <p:nvPr/>
          </p:nvSpPr>
          <p:spPr>
            <a:xfrm>
              <a:off x="769443" y="5937256"/>
              <a:ext cx="1294707" cy="88128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2"/>
            <p:cNvSpPr/>
            <p:nvPr/>
          </p:nvSpPr>
          <p:spPr>
            <a:xfrm>
              <a:off x="725091" y="5911044"/>
              <a:ext cx="1357665" cy="9758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放寬</a:t>
              </a:r>
              <a:endParaRPr/>
            </a:p>
          </p:txBody>
        </p:sp>
      </p:grpSp>
      <p:sp>
        <p:nvSpPr>
          <p:cNvPr id="646" name="Google Shape;646;p12"/>
          <p:cNvSpPr txBox="1"/>
          <p:nvPr/>
        </p:nvSpPr>
        <p:spPr>
          <a:xfrm>
            <a:off x="3639844" y="4034335"/>
            <a:ext cx="27397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877CB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安全結構物</a:t>
            </a:r>
            <a:endParaRPr/>
          </a:p>
        </p:txBody>
      </p:sp>
      <p:sp>
        <p:nvSpPr>
          <p:cNvPr id="647" name="Google Shape;647;p12"/>
          <p:cNvSpPr/>
          <p:nvPr/>
        </p:nvSpPr>
        <p:spPr>
          <a:xfrm>
            <a:off x="1230088" y="4926979"/>
            <a:ext cx="2358526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2"/>
          <p:cNvSpPr/>
          <p:nvPr/>
        </p:nvSpPr>
        <p:spPr>
          <a:xfrm>
            <a:off x="1167475" y="5323005"/>
            <a:ext cx="2479756" cy="686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免取得改造後規模級別之汰建資格規定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12"/>
          <p:cNvSpPr txBox="1"/>
          <p:nvPr/>
        </p:nvSpPr>
        <p:spPr>
          <a:xfrm>
            <a:off x="3642854" y="4848342"/>
            <a:ext cx="1870117" cy="1199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877CB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節省購買 </a:t>
            </a:r>
            <a:endParaRPr b="1" sz="3200">
              <a:solidFill>
                <a:srgbClr val="877CB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877CB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船牌成本</a:t>
            </a:r>
            <a:endParaRPr/>
          </a:p>
        </p:txBody>
      </p:sp>
      <p:sp>
        <p:nvSpPr>
          <p:cNvPr id="650" name="Google Shape;650;p12"/>
          <p:cNvSpPr/>
          <p:nvPr/>
        </p:nvSpPr>
        <p:spPr>
          <a:xfrm>
            <a:off x="1210832" y="4156134"/>
            <a:ext cx="2050749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1" name="Google Shape;65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8447" y="3947694"/>
            <a:ext cx="681422" cy="68142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2"/>
          <p:cNvSpPr/>
          <p:nvPr/>
        </p:nvSpPr>
        <p:spPr>
          <a:xfrm>
            <a:off x="1230256" y="4113707"/>
            <a:ext cx="20313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裝設提升航行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12"/>
          <p:cNvSpPr/>
          <p:nvPr/>
        </p:nvSpPr>
        <p:spPr>
          <a:xfrm>
            <a:off x="5403929" y="4891404"/>
            <a:ext cx="198002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r>
              <a:rPr b="1" lang="zh-TW" sz="3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sz="3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6812641" y="4959700"/>
            <a:ext cx="521294" cy="334734"/>
          </a:xfrm>
          <a:prstGeom prst="wedgeRoundRectCallout">
            <a:avLst>
              <a:gd fmla="val -34476" name="adj1"/>
              <a:gd fmla="val 62500" name="adj2"/>
              <a:gd fmla="val 16667" name="adj3"/>
            </a:avLst>
          </a:prstGeom>
          <a:gradFill>
            <a:gsLst>
              <a:gs pos="0">
                <a:srgbClr val="993838"/>
              </a:gs>
              <a:gs pos="50000">
                <a:srgbClr val="DE5151"/>
              </a:gs>
              <a:gs pos="100000">
                <a:srgbClr val="FF6262"/>
              </a:gs>
            </a:gsLst>
            <a:lin ang="1890000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5" name="Google Shape;655;p12"/>
          <p:cNvSpPr/>
          <p:nvPr/>
        </p:nvSpPr>
        <p:spPr>
          <a:xfrm>
            <a:off x="6750123" y="5003840"/>
            <a:ext cx="646331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至少</a:t>
            </a:r>
            <a:endParaRPr/>
          </a:p>
        </p:txBody>
      </p:sp>
      <p:sp>
        <p:nvSpPr>
          <p:cNvPr id="656" name="Google Shape;656;p12"/>
          <p:cNvSpPr/>
          <p:nvPr/>
        </p:nvSpPr>
        <p:spPr>
          <a:xfrm>
            <a:off x="5761842" y="4294290"/>
            <a:ext cx="14157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如浮力箱、船艏球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1223800" y="4898219"/>
            <a:ext cx="23391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增加起居艙空間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5417" y="5632797"/>
            <a:ext cx="930246" cy="93024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2"/>
          <p:cNvSpPr/>
          <p:nvPr/>
        </p:nvSpPr>
        <p:spPr>
          <a:xfrm>
            <a:off x="379513" y="1584093"/>
            <a:ext cx="7863876" cy="714468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538962" y="1670301"/>
            <a:ext cx="757130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「漁船建造許可及漁業證照核發準則」部分條文修正：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368492" y="2155843"/>
            <a:ext cx="7874898" cy="46710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2"/>
          <p:cNvSpPr txBox="1"/>
          <p:nvPr/>
        </p:nvSpPr>
        <p:spPr>
          <a:xfrm>
            <a:off x="2121731" y="2133148"/>
            <a:ext cx="53797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EC6D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CT2</a:t>
            </a:r>
            <a:r>
              <a:rPr b="1" lang="zh-TW" sz="1800">
                <a:solidFill>
                  <a:srgbClr val="EC6D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(20噸以下) </a:t>
            </a:r>
            <a:r>
              <a:rPr b="1" lang="zh-TW" sz="2400">
                <a:solidFill>
                  <a:srgbClr val="EC6D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→ </a:t>
            </a:r>
            <a:r>
              <a:rPr b="1" lang="zh-TW" sz="2800">
                <a:solidFill>
                  <a:srgbClr val="EC6D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CT3</a:t>
            </a:r>
            <a:r>
              <a:rPr b="1" lang="zh-TW" sz="1800">
                <a:solidFill>
                  <a:srgbClr val="EC6D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(20-50噸) </a:t>
            </a:r>
            <a:endParaRPr b="1" sz="2800">
              <a:solidFill>
                <a:srgbClr val="EC6D4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663" name="Google Shape;663;p12"/>
          <p:cNvGrpSpPr/>
          <p:nvPr/>
        </p:nvGrpSpPr>
        <p:grpSpPr>
          <a:xfrm>
            <a:off x="8317581" y="1582666"/>
            <a:ext cx="3724631" cy="5111575"/>
            <a:chOff x="8291339" y="1546652"/>
            <a:chExt cx="3811898" cy="5231338"/>
          </a:xfrm>
        </p:grpSpPr>
        <p:pic>
          <p:nvPicPr>
            <p:cNvPr id="664" name="Google Shape;664;p12"/>
            <p:cNvPicPr preferRelativeResize="0"/>
            <p:nvPr/>
          </p:nvPicPr>
          <p:blipFill rotWithShape="1">
            <a:blip r:embed="rId7">
              <a:alphaModFix/>
            </a:blip>
            <a:srcRect b="8425" l="24937" r="37232" t="12288"/>
            <a:stretch/>
          </p:blipFill>
          <p:spPr>
            <a:xfrm>
              <a:off x="8297629" y="1546652"/>
              <a:ext cx="3805608" cy="4406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12"/>
            <p:cNvPicPr preferRelativeResize="0"/>
            <p:nvPr/>
          </p:nvPicPr>
          <p:blipFill rotWithShape="1">
            <a:blip r:embed="rId8">
              <a:alphaModFix/>
            </a:blip>
            <a:srcRect b="44425" l="25527" r="37311" t="40129"/>
            <a:stretch/>
          </p:blipFill>
          <p:spPr>
            <a:xfrm>
              <a:off x="8291339" y="5952909"/>
              <a:ext cx="3811897" cy="825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12"/>
            <p:cNvSpPr/>
            <p:nvPr/>
          </p:nvSpPr>
          <p:spPr>
            <a:xfrm>
              <a:off x="8622902" y="5600174"/>
              <a:ext cx="3452257" cy="744745"/>
            </a:xfrm>
            <a:prstGeom prst="rect">
              <a:avLst/>
            </a:prstGeom>
            <a:noFill/>
            <a:ln cap="flat" cmpd="sng" w="19050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7" name="Google Shape;667;p12"/>
          <p:cNvSpPr/>
          <p:nvPr/>
        </p:nvSpPr>
        <p:spPr>
          <a:xfrm>
            <a:off x="360748" y="1184740"/>
            <a:ext cx="2242273" cy="436355"/>
          </a:xfrm>
          <a:prstGeom prst="wedgeRoundRectCallout">
            <a:avLst>
              <a:gd fmla="val 50482" name="adj1"/>
              <a:gd fmla="val 73414" name="adj2"/>
              <a:gd fmla="val 16667" name="adj3"/>
            </a:avLst>
          </a:prstGeom>
          <a:gradFill>
            <a:gsLst>
              <a:gs pos="0">
                <a:srgbClr val="993838"/>
              </a:gs>
              <a:gs pos="50000">
                <a:srgbClr val="DE5151"/>
              </a:gs>
              <a:gs pos="100000">
                <a:srgbClr val="FF6262"/>
              </a:gs>
            </a:gsLst>
            <a:lin ang="1890000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215648" y="1312709"/>
            <a:ext cx="2479932" cy="31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112.2.6已預告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3"/>
          <p:cNvPicPr preferRelativeResize="0"/>
          <p:nvPr/>
        </p:nvPicPr>
        <p:blipFill rotWithShape="1">
          <a:blip r:embed="rId3">
            <a:alphaModFix/>
          </a:blip>
          <a:srcRect b="17501" l="86461" r="3387" t="14260"/>
          <a:stretch/>
        </p:blipFill>
        <p:spPr>
          <a:xfrm>
            <a:off x="10536271" y="2126008"/>
            <a:ext cx="1671671" cy="4741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13"/>
          <p:cNvGrpSpPr/>
          <p:nvPr/>
        </p:nvGrpSpPr>
        <p:grpSpPr>
          <a:xfrm>
            <a:off x="-8566" y="2146670"/>
            <a:ext cx="9575277" cy="4720367"/>
            <a:chOff x="4518212" y="1452281"/>
            <a:chExt cx="7655859" cy="3774143"/>
          </a:xfrm>
        </p:grpSpPr>
        <p:pic>
          <p:nvPicPr>
            <p:cNvPr id="676" name="Google Shape;676;p13"/>
            <p:cNvPicPr preferRelativeResize="0"/>
            <p:nvPr/>
          </p:nvPicPr>
          <p:blipFill rotWithShape="1">
            <a:blip r:embed="rId3">
              <a:alphaModFix/>
            </a:blip>
            <a:srcRect b="17501" l="37058" r="148" t="14260"/>
            <a:stretch/>
          </p:blipFill>
          <p:spPr>
            <a:xfrm>
              <a:off x="4518212" y="1452281"/>
              <a:ext cx="7655859" cy="37741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7" name="Google Shape;677;p13"/>
            <p:cNvSpPr/>
            <p:nvPr/>
          </p:nvSpPr>
          <p:spPr>
            <a:xfrm>
              <a:off x="8067040" y="1483360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7416800" y="2382520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6654800" y="1991360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6608899" y="1980084"/>
              <a:ext cx="300082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32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6504759" y="2398876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6458857" y="2387600"/>
              <a:ext cx="300083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70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921648" y="2514292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904599" y="2503016"/>
              <a:ext cx="24237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679273" y="3270196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62224" y="3258920"/>
              <a:ext cx="24237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6400619" y="3489752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54716" y="3478476"/>
              <a:ext cx="300083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39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404953" y="3658816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359050" y="3647540"/>
              <a:ext cx="300083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41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551184" y="4077916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505281" y="4066640"/>
              <a:ext cx="300083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23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497140" y="4443676"/>
              <a:ext cx="208280" cy="208280"/>
            </a:xfrm>
            <a:prstGeom prst="ellipse">
              <a:avLst/>
            </a:prstGeom>
            <a:solidFill>
              <a:srgbClr val="50BF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6480091" y="4432400"/>
              <a:ext cx="24237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5" name="Google Shape;695;p13"/>
            <p:cNvPicPr preferRelativeResize="0"/>
            <p:nvPr/>
          </p:nvPicPr>
          <p:blipFill rotWithShape="1">
            <a:blip r:embed="rId4">
              <a:alphaModFix/>
            </a:blip>
            <a:srcRect b="73804" l="50125" r="48485" t="23164"/>
            <a:stretch/>
          </p:blipFill>
          <p:spPr>
            <a:xfrm>
              <a:off x="6096000" y="1929764"/>
              <a:ext cx="202298" cy="2000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96" name="Google Shape;696;p13"/>
            <p:cNvPicPr preferRelativeResize="0"/>
            <p:nvPr/>
          </p:nvPicPr>
          <p:blipFill rotWithShape="1">
            <a:blip r:embed="rId4">
              <a:alphaModFix/>
            </a:blip>
            <a:srcRect b="73804" l="50125" r="48485" t="23164"/>
            <a:stretch/>
          </p:blipFill>
          <p:spPr>
            <a:xfrm>
              <a:off x="7215681" y="1591627"/>
              <a:ext cx="202298" cy="20002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97" name="Google Shape;697;p13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98" name="Google Shape;698;p13"/>
          <p:cNvSpPr/>
          <p:nvPr/>
        </p:nvSpPr>
        <p:spPr>
          <a:xfrm>
            <a:off x="2340992" y="48640"/>
            <a:ext cx="819437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0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我國沿近海漁獲</a:t>
            </a:r>
            <a:endParaRPr b="1" i="0" sz="4000" u="none" cap="none" strike="noStrike">
              <a:solidFill>
                <a:srgbClr val="FEBB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0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物輻射監測</a:t>
            </a:r>
            <a:endParaRPr b="1" i="0" sz="4000" u="none" cap="none" strike="noStrike">
              <a:solidFill>
                <a:srgbClr val="FEBB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3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主題八</a:t>
            </a:r>
            <a:endParaRPr/>
          </a:p>
        </p:txBody>
      </p:sp>
      <p:pic>
        <p:nvPicPr>
          <p:cNvPr id="700" name="Google Shape;700;p13"/>
          <p:cNvPicPr preferRelativeResize="0"/>
          <p:nvPr/>
        </p:nvPicPr>
        <p:blipFill rotWithShape="1">
          <a:blip r:embed="rId5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3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11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250" y="5637243"/>
            <a:ext cx="1184518" cy="1184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431" y="5802480"/>
            <a:ext cx="814238" cy="85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3"/>
          <p:cNvPicPr preferRelativeResize="0"/>
          <p:nvPr/>
        </p:nvPicPr>
        <p:blipFill rotWithShape="1">
          <a:blip r:embed="rId3">
            <a:alphaModFix/>
          </a:blip>
          <a:srcRect b="17501" l="86461" r="3387" t="14260"/>
          <a:stretch/>
        </p:blipFill>
        <p:spPr>
          <a:xfrm>
            <a:off x="9101196" y="2133189"/>
            <a:ext cx="1737463" cy="4733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5" name="Google Shape;705;p13"/>
          <p:cNvGrpSpPr/>
          <p:nvPr/>
        </p:nvGrpSpPr>
        <p:grpSpPr>
          <a:xfrm>
            <a:off x="4146496" y="3431585"/>
            <a:ext cx="2895959" cy="3211652"/>
            <a:chOff x="3900477" y="2863300"/>
            <a:chExt cx="2895959" cy="3211652"/>
          </a:xfrm>
        </p:grpSpPr>
        <p:sp>
          <p:nvSpPr>
            <p:cNvPr id="706" name="Google Shape;706;p13"/>
            <p:cNvSpPr/>
            <p:nvPr/>
          </p:nvSpPr>
          <p:spPr>
            <a:xfrm>
              <a:off x="3928389" y="2867946"/>
              <a:ext cx="2631700" cy="714468"/>
            </a:xfrm>
            <a:prstGeom prst="rect">
              <a:avLst/>
            </a:prstGeom>
            <a:solidFill>
              <a:srgbClr val="4BA4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3928335" y="3394732"/>
              <a:ext cx="2631753" cy="268022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4BA4A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4220986" y="2863300"/>
              <a:ext cx="23391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加強檢驗量能</a:t>
              </a:r>
              <a:endParaRPr/>
            </a:p>
          </p:txBody>
        </p:sp>
        <p:sp>
          <p:nvSpPr>
            <p:cNvPr id="709" name="Google Shape;709;p13"/>
            <p:cNvSpPr txBox="1"/>
            <p:nvPr/>
          </p:nvSpPr>
          <p:spPr>
            <a:xfrm>
              <a:off x="4032747" y="3398905"/>
              <a:ext cx="2481667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>
                  <a:solidFill>
                    <a:srgbClr val="EC6D40"/>
                  </a:solidFill>
                  <a:latin typeface="Arial"/>
                  <a:ea typeface="Arial"/>
                  <a:cs typeface="Arial"/>
                  <a:sym typeface="Arial"/>
                </a:rPr>
                <a:t>日本宣佈2023年排放ALPS處理水</a:t>
              </a:r>
              <a:endParaRPr b="1" sz="18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3900477" y="2903130"/>
              <a:ext cx="46679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01</a:t>
              </a:r>
              <a:endParaRPr b="1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4066212" y="4015165"/>
              <a:ext cx="164702" cy="164702"/>
            </a:xfrm>
            <a:prstGeom prst="ellipse">
              <a:avLst/>
            </a:prstGeom>
            <a:solidFill>
              <a:srgbClr val="8FC6A7"/>
            </a:solidFill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"/>
            <p:cNvSpPr txBox="1"/>
            <p:nvPr/>
          </p:nvSpPr>
          <p:spPr>
            <a:xfrm>
              <a:off x="4200038" y="3920699"/>
              <a:ext cx="2190929" cy="1179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2021年起每年檢驗200件提升至500件，檢驗結果均</a:t>
              </a:r>
              <a:r>
                <a:rPr lang="zh-TW" sz="1600">
                  <a:solidFill>
                    <a:srgbClr val="1B7899"/>
                  </a:solidFill>
                  <a:latin typeface="Arial"/>
                  <a:ea typeface="Arial"/>
                  <a:cs typeface="Arial"/>
                  <a:sym typeface="Arial"/>
                </a:rPr>
                <a:t>檢測合格，</a:t>
              </a:r>
              <a:r>
                <a:rPr lang="zh-TW" sz="16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並建立臺灣輻射背景</a:t>
              </a: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4078406" y="5157492"/>
              <a:ext cx="164702" cy="164702"/>
            </a:xfrm>
            <a:prstGeom prst="ellipse">
              <a:avLst/>
            </a:prstGeom>
            <a:solidFill>
              <a:srgbClr val="8FC6A7"/>
            </a:solidFill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"/>
            <p:cNvSpPr txBox="1"/>
            <p:nvPr/>
          </p:nvSpPr>
          <p:spPr>
            <a:xfrm>
              <a:off x="4226289" y="5087665"/>
              <a:ext cx="2570147" cy="34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2023年檢驗提升</a:t>
              </a:r>
              <a:r>
                <a:rPr b="1" lang="zh-TW" sz="11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–</a:t>
              </a:r>
              <a:endParaRPr b="1" sz="11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5" name="Google Shape;715;p13"/>
            <p:cNvGrpSpPr/>
            <p:nvPr/>
          </p:nvGrpSpPr>
          <p:grpSpPr>
            <a:xfrm>
              <a:off x="4278004" y="5401449"/>
              <a:ext cx="1015061" cy="662925"/>
              <a:chOff x="4405483" y="5854972"/>
              <a:chExt cx="1015061" cy="662925"/>
            </a:xfrm>
          </p:grpSpPr>
          <p:sp>
            <p:nvSpPr>
              <p:cNvPr id="716" name="Google Shape;716;p13"/>
              <p:cNvSpPr/>
              <p:nvPr/>
            </p:nvSpPr>
            <p:spPr>
              <a:xfrm>
                <a:off x="4473917" y="5890050"/>
                <a:ext cx="887600" cy="604357"/>
              </a:xfrm>
              <a:prstGeom prst="roundRect">
                <a:avLst>
                  <a:gd fmla="val 16667" name="adj"/>
                </a:avLst>
              </a:prstGeom>
              <a:solidFill>
                <a:srgbClr val="FFF2CC"/>
              </a:solidFill>
              <a:ln cap="flat" cmpd="sng" w="9525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4405483" y="5854972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銫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4469643" y="6148565"/>
                <a:ext cx="9509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2,760</a:t>
                </a:r>
                <a:r>
                  <a:rPr lang="zh-TW" sz="105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件</a:t>
                </a: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19" name="Google Shape;719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032747" y="5111508"/>
              <a:ext cx="256019" cy="256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0" name="Google Shape;720;p13"/>
            <p:cNvGrpSpPr/>
            <p:nvPr/>
          </p:nvGrpSpPr>
          <p:grpSpPr>
            <a:xfrm>
              <a:off x="5293066" y="5390872"/>
              <a:ext cx="962465" cy="673502"/>
              <a:chOff x="4405483" y="5854972"/>
              <a:chExt cx="962465" cy="673502"/>
            </a:xfrm>
          </p:grpSpPr>
          <p:sp>
            <p:nvSpPr>
              <p:cNvPr id="721" name="Google Shape;721;p13"/>
              <p:cNvSpPr/>
              <p:nvPr/>
            </p:nvSpPr>
            <p:spPr>
              <a:xfrm>
                <a:off x="4473917" y="5890050"/>
                <a:ext cx="887600" cy="604357"/>
              </a:xfrm>
              <a:prstGeom prst="roundRect">
                <a:avLst>
                  <a:gd fmla="val 16667" name="adj"/>
                </a:avLst>
              </a:prstGeom>
              <a:solidFill>
                <a:srgbClr val="DDEAF6"/>
              </a:solidFill>
              <a:ln cap="flat" cmpd="sng" w="9525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4405483" y="5854972"/>
                <a:ext cx="87716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生物氚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4474755" y="6159142"/>
                <a:ext cx="8931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  240</a:t>
                </a:r>
                <a:r>
                  <a:rPr lang="zh-TW" sz="105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件</a:t>
                </a: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4" name="Google Shape;724;p13"/>
            <p:cNvPicPr preferRelativeResize="0"/>
            <p:nvPr/>
          </p:nvPicPr>
          <p:blipFill rotWithShape="1">
            <a:blip r:embed="rId9">
              <a:alphaModFix/>
            </a:blip>
            <a:srcRect b="31375" l="9249" r="8329" t="14762"/>
            <a:stretch/>
          </p:blipFill>
          <p:spPr>
            <a:xfrm>
              <a:off x="5875218" y="5120769"/>
              <a:ext cx="668893" cy="413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5" name="Google Shape;725;p13"/>
          <p:cNvSpPr/>
          <p:nvPr/>
        </p:nvSpPr>
        <p:spPr>
          <a:xfrm>
            <a:off x="6744893" y="3436231"/>
            <a:ext cx="2631700" cy="714468"/>
          </a:xfrm>
          <a:prstGeom prst="rect">
            <a:avLst/>
          </a:prstGeom>
          <a:solidFill>
            <a:srgbClr val="4BA4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3"/>
          <p:cNvSpPr/>
          <p:nvPr/>
        </p:nvSpPr>
        <p:spPr>
          <a:xfrm>
            <a:off x="6744839" y="3963017"/>
            <a:ext cx="2631753" cy="268022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BA4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3"/>
          <p:cNvSpPr/>
          <p:nvPr/>
        </p:nvSpPr>
        <p:spPr>
          <a:xfrm>
            <a:off x="7037490" y="3431585"/>
            <a:ext cx="23391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強化採樣規劃</a:t>
            </a:r>
            <a:endParaRPr/>
          </a:p>
        </p:txBody>
      </p:sp>
      <p:sp>
        <p:nvSpPr>
          <p:cNvPr id="728" name="Google Shape;728;p13"/>
          <p:cNvSpPr txBox="1"/>
          <p:nvPr/>
        </p:nvSpPr>
        <p:spPr>
          <a:xfrm>
            <a:off x="6849251" y="3967190"/>
            <a:ext cx="2481667" cy="90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沿近海漁獲種類豐富，採樣兼顧產業代表性</a:t>
            </a:r>
            <a:endParaRPr b="1" sz="1800">
              <a:solidFill>
                <a:srgbClr val="EC6D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及魚種多樣性</a:t>
            </a:r>
            <a:endParaRPr/>
          </a:p>
        </p:txBody>
      </p:sp>
      <p:sp>
        <p:nvSpPr>
          <p:cNvPr id="729" name="Google Shape;729;p13"/>
          <p:cNvSpPr/>
          <p:nvPr/>
        </p:nvSpPr>
        <p:spPr>
          <a:xfrm>
            <a:off x="6698546" y="3471415"/>
            <a:ext cx="5036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 b="1"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30" name="Google Shape;730;p13"/>
          <p:cNvSpPr/>
          <p:nvPr/>
        </p:nvSpPr>
        <p:spPr>
          <a:xfrm>
            <a:off x="6882716" y="4893330"/>
            <a:ext cx="164702" cy="164702"/>
          </a:xfrm>
          <a:prstGeom prst="ellipse">
            <a:avLst/>
          </a:prstGeom>
          <a:solidFill>
            <a:srgbClr val="8FC6A7"/>
          </a:solidFill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3"/>
          <p:cNvSpPr txBox="1"/>
          <p:nvPr/>
        </p:nvSpPr>
        <p:spPr>
          <a:xfrm>
            <a:off x="7016543" y="4798864"/>
            <a:ext cx="2210886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常態性物種及季節性物種搭配採樣</a:t>
            </a:r>
            <a:endParaRPr/>
          </a:p>
        </p:txBody>
      </p:sp>
      <p:sp>
        <p:nvSpPr>
          <p:cNvPr id="732" name="Google Shape;732;p13"/>
          <p:cNvSpPr/>
          <p:nvPr/>
        </p:nvSpPr>
        <p:spPr>
          <a:xfrm>
            <a:off x="6894910" y="5482953"/>
            <a:ext cx="164702" cy="164702"/>
          </a:xfrm>
          <a:prstGeom prst="ellipse">
            <a:avLst/>
          </a:prstGeom>
          <a:solidFill>
            <a:srgbClr val="8FC6A7"/>
          </a:solidFill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3"/>
          <p:cNvSpPr txBox="1"/>
          <p:nvPr/>
        </p:nvSpPr>
        <p:spPr>
          <a:xfrm>
            <a:off x="7042793" y="5413126"/>
            <a:ext cx="2182653" cy="605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掌握</a:t>
            </a:r>
            <a:r>
              <a:rPr lang="zh-TW" sz="1600">
                <a:solidFill>
                  <a:srgbClr val="1B7899"/>
                </a:solidFill>
                <a:latin typeface="Arial"/>
                <a:ea typeface="Arial"/>
                <a:cs typeface="Arial"/>
                <a:sym typeface="Arial"/>
              </a:rPr>
              <a:t>428</a:t>
            </a: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種魚種之輻射背景值</a:t>
            </a:r>
            <a:endParaRPr sz="11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4" name="Google Shape;734;p13"/>
          <p:cNvGrpSpPr/>
          <p:nvPr/>
        </p:nvGrpSpPr>
        <p:grpSpPr>
          <a:xfrm>
            <a:off x="6970738" y="5973172"/>
            <a:ext cx="1565948" cy="647462"/>
            <a:chOff x="4416568" y="6015646"/>
            <a:chExt cx="1565948" cy="647462"/>
          </a:xfrm>
        </p:grpSpPr>
        <p:sp>
          <p:nvSpPr>
            <p:cNvPr id="735" name="Google Shape;735;p13"/>
            <p:cNvSpPr/>
            <p:nvPr/>
          </p:nvSpPr>
          <p:spPr>
            <a:xfrm>
              <a:off x="4473917" y="6037660"/>
              <a:ext cx="1482003" cy="584634"/>
            </a:xfrm>
            <a:prstGeom prst="roundRect">
              <a:avLst>
                <a:gd fmla="val 16667" name="adj"/>
              </a:avLst>
            </a:prstGeom>
            <a:solidFill>
              <a:srgbClr val="F0F0F0"/>
            </a:solidFill>
            <a:ln cap="flat" cmpd="sng" w="9525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416568" y="6015646"/>
              <a:ext cx="14157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佔沿近海漁獲產量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5052453" y="6201443"/>
              <a:ext cx="9300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EC6D40"/>
                  </a:solidFill>
                  <a:latin typeface="Arial"/>
                  <a:ea typeface="Arial"/>
                  <a:cs typeface="Arial"/>
                  <a:sym typeface="Arial"/>
                </a:rPr>
                <a:t>95</a:t>
              </a:r>
              <a:r>
                <a:rPr lang="zh-TW" sz="105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%以上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8" name="Google Shape;738;p13"/>
          <p:cNvSpPr/>
          <p:nvPr/>
        </p:nvSpPr>
        <p:spPr>
          <a:xfrm>
            <a:off x="9294916" y="3436231"/>
            <a:ext cx="2631700" cy="714468"/>
          </a:xfrm>
          <a:prstGeom prst="rect">
            <a:avLst/>
          </a:prstGeom>
          <a:solidFill>
            <a:srgbClr val="4BA4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13"/>
          <p:cNvSpPr/>
          <p:nvPr/>
        </p:nvSpPr>
        <p:spPr>
          <a:xfrm>
            <a:off x="9294862" y="3963017"/>
            <a:ext cx="2631753" cy="268022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BA4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3"/>
          <p:cNvSpPr/>
          <p:nvPr/>
        </p:nvSpPr>
        <p:spPr>
          <a:xfrm>
            <a:off x="9587513" y="3431585"/>
            <a:ext cx="23391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確保食魚安全</a:t>
            </a:r>
            <a:endParaRPr/>
          </a:p>
        </p:txBody>
      </p:sp>
      <p:sp>
        <p:nvSpPr>
          <p:cNvPr id="741" name="Google Shape;741;p13"/>
          <p:cNvSpPr/>
          <p:nvPr/>
        </p:nvSpPr>
        <p:spPr>
          <a:xfrm>
            <a:off x="9243760" y="3471415"/>
            <a:ext cx="5132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 b="1"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42" name="Google Shape;742;p13"/>
          <p:cNvSpPr/>
          <p:nvPr/>
        </p:nvSpPr>
        <p:spPr>
          <a:xfrm>
            <a:off x="9432739" y="4058923"/>
            <a:ext cx="164702" cy="164702"/>
          </a:xfrm>
          <a:prstGeom prst="ellipse">
            <a:avLst/>
          </a:prstGeom>
          <a:solidFill>
            <a:srgbClr val="8FC6A7"/>
          </a:solidFill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3"/>
          <p:cNvSpPr txBox="1"/>
          <p:nvPr/>
        </p:nvSpPr>
        <p:spPr>
          <a:xfrm>
            <a:off x="9566565" y="3964457"/>
            <a:ext cx="2190929" cy="827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參考漁汛及海流狀況，依風險滾動式執行漁獲輻射監測</a:t>
            </a:r>
            <a:endParaRPr sz="16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3"/>
          <p:cNvSpPr/>
          <p:nvPr/>
        </p:nvSpPr>
        <p:spPr>
          <a:xfrm>
            <a:off x="9264382" y="2844122"/>
            <a:ext cx="1399919" cy="484469"/>
          </a:xfrm>
          <a:prstGeom prst="wedgeRoundRectCallout">
            <a:avLst>
              <a:gd fmla="val 20782" name="adj1"/>
              <a:gd fmla="val 60684" name="adj2"/>
              <a:gd fmla="val 16667" name="adj3"/>
            </a:avLst>
          </a:prstGeom>
          <a:gradFill>
            <a:gsLst>
              <a:gs pos="0">
                <a:srgbClr val="993838"/>
              </a:gs>
              <a:gs pos="50000">
                <a:srgbClr val="DE5151"/>
              </a:gs>
              <a:gs pos="100000">
                <a:srgbClr val="FF6262"/>
              </a:gs>
            </a:gsLst>
            <a:lin ang="1890000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Google Shape;745;p13"/>
          <p:cNvSpPr/>
          <p:nvPr/>
        </p:nvSpPr>
        <p:spPr>
          <a:xfrm>
            <a:off x="9218530" y="2996611"/>
            <a:ext cx="1445771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持續監測</a:t>
            </a:r>
            <a:endParaRPr b="1"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46" name="Google Shape;74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94600" y="6109208"/>
            <a:ext cx="735709" cy="39413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3"/>
          <p:cNvSpPr/>
          <p:nvPr/>
        </p:nvSpPr>
        <p:spPr>
          <a:xfrm>
            <a:off x="9432739" y="4833422"/>
            <a:ext cx="164702" cy="164702"/>
          </a:xfrm>
          <a:prstGeom prst="ellipse">
            <a:avLst/>
          </a:prstGeom>
          <a:solidFill>
            <a:srgbClr val="8FC6A7"/>
          </a:solidFill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3"/>
          <p:cNvSpPr txBox="1"/>
          <p:nvPr/>
        </p:nvSpPr>
        <p:spPr>
          <a:xfrm>
            <a:off x="9566565" y="4738956"/>
            <a:ext cx="221602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掌握漁船作業航跡，以點線面監測漁獲物及漁場，確保食魚安全</a:t>
            </a:r>
            <a:endParaRPr sz="16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3"/>
          <p:cNvSpPr/>
          <p:nvPr/>
        </p:nvSpPr>
        <p:spPr>
          <a:xfrm>
            <a:off x="9432739" y="5614895"/>
            <a:ext cx="164702" cy="164702"/>
          </a:xfrm>
          <a:prstGeom prst="ellipse">
            <a:avLst/>
          </a:prstGeom>
          <a:solidFill>
            <a:srgbClr val="8FC6A7"/>
          </a:solidFill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3"/>
          <p:cNvSpPr txBox="1"/>
          <p:nvPr/>
        </p:nvSpPr>
        <p:spPr>
          <a:xfrm>
            <a:off x="9566565" y="5520429"/>
            <a:ext cx="2190929" cy="1083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資訊公開於「漁業署-輻射專區」、 「原能會-放射性物質海域擴散海洋資訊平台」</a:t>
            </a:r>
            <a:endParaRPr/>
          </a:p>
        </p:txBody>
      </p:sp>
      <p:pic>
        <p:nvPicPr>
          <p:cNvPr id="751" name="Google Shape;751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76117" y="2288892"/>
            <a:ext cx="815169" cy="117661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3"/>
          <p:cNvSpPr/>
          <p:nvPr/>
        </p:nvSpPr>
        <p:spPr>
          <a:xfrm>
            <a:off x="3220" y="1420151"/>
            <a:ext cx="12204722" cy="720746"/>
          </a:xfrm>
          <a:prstGeom prst="rect">
            <a:avLst/>
          </a:prstGeom>
          <a:solidFill>
            <a:srgbClr val="0D2D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3" name="Google Shape;753;p13"/>
          <p:cNvPicPr preferRelativeResize="0"/>
          <p:nvPr/>
        </p:nvPicPr>
        <p:blipFill rotWithShape="1">
          <a:blip r:embed="rId12">
            <a:alphaModFix/>
          </a:blip>
          <a:srcRect b="4859" l="-12682" r="-6180" t="5982"/>
          <a:stretch/>
        </p:blipFill>
        <p:spPr>
          <a:xfrm>
            <a:off x="3226" y="1469600"/>
            <a:ext cx="5570425" cy="6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3"/>
          <p:cNvPicPr preferRelativeResize="0"/>
          <p:nvPr/>
        </p:nvPicPr>
        <p:blipFill rotWithShape="1">
          <a:blip r:embed="rId13">
            <a:alphaModFix/>
          </a:blip>
          <a:srcRect b="10487" l="0" r="0" t="7160"/>
          <a:stretch/>
        </p:blipFill>
        <p:spPr>
          <a:xfrm>
            <a:off x="6140809" y="139969"/>
            <a:ext cx="2652624" cy="3208127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3"/>
          <p:cNvSpPr/>
          <p:nvPr/>
        </p:nvSpPr>
        <p:spPr>
          <a:xfrm>
            <a:off x="7367417" y="798188"/>
            <a:ext cx="1227183" cy="433611"/>
          </a:xfrm>
          <a:prstGeom prst="wedgeRoundRectCallout">
            <a:avLst>
              <a:gd fmla="val 32244" name="adj1"/>
              <a:gd fmla="val 22832" name="adj2"/>
              <a:gd fmla="val 16667" name="adj3"/>
            </a:avLst>
          </a:prstGeom>
          <a:solidFill>
            <a:srgbClr val="2E75B5"/>
          </a:soli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6" name="Google Shape;756;p13"/>
          <p:cNvSpPr/>
          <p:nvPr/>
        </p:nvSpPr>
        <p:spPr>
          <a:xfrm>
            <a:off x="7265513" y="950677"/>
            <a:ext cx="1445771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抗議函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DDE7"/>
        </a:soli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4"/>
          <p:cNvPicPr preferRelativeResize="0"/>
          <p:nvPr/>
        </p:nvPicPr>
        <p:blipFill rotWithShape="1">
          <a:blip r:embed="rId3">
            <a:alphaModFix/>
          </a:blip>
          <a:srcRect b="4624" l="0" r="0" t="0"/>
          <a:stretch/>
        </p:blipFill>
        <p:spPr>
          <a:xfrm>
            <a:off x="0" y="0"/>
            <a:ext cx="121920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4"/>
          <p:cNvPicPr preferRelativeResize="0"/>
          <p:nvPr/>
        </p:nvPicPr>
        <p:blipFill rotWithShape="1">
          <a:blip r:embed="rId4">
            <a:alphaModFix/>
          </a:blip>
          <a:srcRect b="4451" l="43207" r="16959" t="10800"/>
          <a:stretch/>
        </p:blipFill>
        <p:spPr>
          <a:xfrm>
            <a:off x="9011920" y="80441"/>
            <a:ext cx="2286000" cy="18507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764" name="Google Shape;764;p14"/>
          <p:cNvSpPr/>
          <p:nvPr/>
        </p:nvSpPr>
        <p:spPr>
          <a:xfrm>
            <a:off x="4153801" y="2689127"/>
            <a:ext cx="388439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rPr>
              <a:t>簡報完畢</a:t>
            </a:r>
            <a:endParaRPr b="1" sz="72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rPr>
              <a:t>敬請指教</a:t>
            </a:r>
            <a:endParaRPr b="1" sz="72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DDE7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4624" l="0" r="0" t="0"/>
          <a:stretch/>
        </p:blipFill>
        <p:spPr>
          <a:xfrm>
            <a:off x="0" y="0"/>
            <a:ext cx="121920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4451" l="43207" r="16959" t="10800"/>
          <a:stretch/>
        </p:blipFill>
        <p:spPr>
          <a:xfrm>
            <a:off x="9011920" y="80441"/>
            <a:ext cx="2286000" cy="18507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48034" y="4120588"/>
            <a:ext cx="2100511" cy="25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3521126" y="2073755"/>
            <a:ext cx="6633794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增裕漁業資源 落實漁業管理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提升漁民海上作業安全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船員受訓及幹部船員配置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漁業人才培育(公費專班/獎勵從漁)</a:t>
            </a:r>
            <a:endParaRPr/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自願性休漁獎勵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漁業用油優惠補貼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放寬漁船建(改)造限制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9625" lvl="0" marL="809625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AutoNum type="arabicPeriod"/>
            </a:pPr>
            <a:r>
              <a:rPr b="0" i="0" lang="zh-TW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我國沿近海漁獲物輻射監測</a:t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81025" y="1704555"/>
            <a:ext cx="2239716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8000" u="none" cap="none" strike="noStrike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rPr>
              <a:t>簡報</a:t>
            </a:r>
            <a:endParaRPr b="1" sz="80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8000">
                <a:solidFill>
                  <a:srgbClr val="668E9A"/>
                </a:solidFill>
                <a:latin typeface="Arial"/>
                <a:ea typeface="Arial"/>
                <a:cs typeface="Arial"/>
                <a:sym typeface="Arial"/>
              </a:rPr>
              <a:t>大綱</a:t>
            </a:r>
            <a:endParaRPr b="1" sz="80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增裕漁業資源 落實漁業管理</a:t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主題一</a:t>
            </a:r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123" name="Google Shape;123;p3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" name="Google Shape;129;p3"/>
          <p:cNvGrpSpPr/>
          <p:nvPr/>
        </p:nvGrpSpPr>
        <p:grpSpPr>
          <a:xfrm>
            <a:off x="115273" y="1501986"/>
            <a:ext cx="5080566" cy="5295054"/>
            <a:chOff x="209064" y="1456763"/>
            <a:chExt cx="5080566" cy="5295054"/>
          </a:xfrm>
        </p:grpSpPr>
        <p:pic>
          <p:nvPicPr>
            <p:cNvPr id="130" name="Google Shape;130;p3"/>
            <p:cNvPicPr preferRelativeResize="0"/>
            <p:nvPr/>
          </p:nvPicPr>
          <p:blipFill rotWithShape="1">
            <a:blip r:embed="rId4">
              <a:alphaModFix/>
            </a:blip>
            <a:srcRect b="2921" l="0" r="14556" t="35551"/>
            <a:stretch/>
          </p:blipFill>
          <p:spPr>
            <a:xfrm>
              <a:off x="210917" y="3879037"/>
              <a:ext cx="5078713" cy="287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02305" y="1460311"/>
              <a:ext cx="1682077" cy="2377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9064" y="1456763"/>
              <a:ext cx="1683773" cy="238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92837" y="1470329"/>
              <a:ext cx="1677689" cy="23721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" name="Google Shape;134;p3"/>
          <p:cNvPicPr preferRelativeResize="0"/>
          <p:nvPr/>
        </p:nvPicPr>
        <p:blipFill rotWithShape="1">
          <a:blip r:embed="rId8">
            <a:alphaModFix/>
          </a:blip>
          <a:srcRect b="17240" l="2791" r="40745" t="0"/>
          <a:stretch/>
        </p:blipFill>
        <p:spPr>
          <a:xfrm flipH="1">
            <a:off x="5274256" y="1501986"/>
            <a:ext cx="6734864" cy="528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5275781" y="1501985"/>
            <a:ext cx="6734864" cy="5280780"/>
          </a:xfrm>
          <a:prstGeom prst="rect">
            <a:avLst/>
          </a:prstGeom>
          <a:gradFill>
            <a:gsLst>
              <a:gs pos="0">
                <a:srgbClr val="FFFFFF">
                  <a:alpha val="74901"/>
                </a:srgbClr>
              </a:gs>
              <a:gs pos="100000">
                <a:srgbClr val="FFFFFF">
                  <a:alpha val="0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7820130" y="1805069"/>
            <a:ext cx="3880329" cy="714468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7820077" y="2331854"/>
            <a:ext cx="3880382" cy="17758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99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3"/>
          <p:cNvGrpSpPr/>
          <p:nvPr/>
        </p:nvGrpSpPr>
        <p:grpSpPr>
          <a:xfrm>
            <a:off x="7885160" y="2443969"/>
            <a:ext cx="3342695" cy="440536"/>
            <a:chOff x="3010879" y="2331856"/>
            <a:chExt cx="3342695" cy="440536"/>
          </a:xfrm>
        </p:grpSpPr>
        <p:sp>
          <p:nvSpPr>
            <p:cNvPr id="139" name="Google Shape;139;p3"/>
            <p:cNvSpPr/>
            <p:nvPr/>
          </p:nvSpPr>
          <p:spPr>
            <a:xfrm>
              <a:off x="3010879" y="2423579"/>
              <a:ext cx="3342695" cy="34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每年投入約</a:t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046114" y="2331856"/>
              <a:ext cx="1708656" cy="440536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3"/>
          <p:cNvSpPr/>
          <p:nvPr/>
        </p:nvSpPr>
        <p:spPr>
          <a:xfrm>
            <a:off x="7973559" y="1771735"/>
            <a:ext cx="34676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沿近海域魚苗放流</a:t>
            </a:r>
            <a:endParaRPr/>
          </a:p>
        </p:txBody>
      </p:sp>
      <p:sp>
        <p:nvSpPr>
          <p:cNvPr id="142" name="Google Shape;142;p3"/>
          <p:cNvSpPr txBox="1"/>
          <p:nvPr/>
        </p:nvSpPr>
        <p:spPr>
          <a:xfrm>
            <a:off x="7667356" y="3601147"/>
            <a:ext cx="3163429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1925" lvl="0" marL="342900" marR="0" rtl="0" algn="just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</a:pPr>
            <a:r>
              <a:rPr b="1"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放流約 </a:t>
            </a:r>
            <a:r>
              <a:rPr b="1" lang="zh-TW" sz="32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883 </a:t>
            </a:r>
            <a:r>
              <a:rPr b="1"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萬尾種苗</a:t>
            </a:r>
            <a:endParaRPr b="1" sz="18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9377514" y="2813738"/>
            <a:ext cx="22044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1,441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萬元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7838436" y="4316169"/>
            <a:ext cx="3880329" cy="7144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7838383" y="4842954"/>
            <a:ext cx="3880382" cy="17758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3"/>
          <p:cNvGrpSpPr/>
          <p:nvPr/>
        </p:nvGrpSpPr>
        <p:grpSpPr>
          <a:xfrm>
            <a:off x="7903466" y="4955069"/>
            <a:ext cx="3342695" cy="440536"/>
            <a:chOff x="3010879" y="2331856"/>
            <a:chExt cx="3342695" cy="440536"/>
          </a:xfrm>
        </p:grpSpPr>
        <p:sp>
          <p:nvSpPr>
            <p:cNvPr id="147" name="Google Shape;147;p3"/>
            <p:cNvSpPr/>
            <p:nvPr/>
          </p:nvSpPr>
          <p:spPr>
            <a:xfrm>
              <a:off x="3010879" y="2423579"/>
              <a:ext cx="3342695" cy="34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近年沿近海漁獲量</a:t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046113" y="2331856"/>
              <a:ext cx="2573331" cy="440536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3"/>
          <p:cNvSpPr/>
          <p:nvPr/>
        </p:nvSpPr>
        <p:spPr>
          <a:xfrm>
            <a:off x="7676842" y="4342894"/>
            <a:ext cx="41344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沿近海重要經濟物種管理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7685662" y="6112247"/>
            <a:ext cx="3986803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1925" lvl="0" marL="342900" marR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</a:pPr>
            <a:r>
              <a:rPr b="1"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落實鯖鰺、蟳蟹及鎖管等物種管理</a:t>
            </a:r>
            <a:endParaRPr b="1" sz="18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8921257" y="5324838"/>
            <a:ext cx="277992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 —</a:t>
            </a: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萬公噸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58" name="Google Shape;158;p4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159" name="Google Shape;159;p4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4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提升漁民海上作業安全</a:t>
            </a:r>
            <a:endParaRPr/>
          </a:p>
        </p:txBody>
      </p:sp>
      <p:sp>
        <p:nvSpPr>
          <p:cNvPr id="164" name="Google Shape;164;p4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主題二</a:t>
            </a:r>
            <a:endParaRPr/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1729172" y="2274706"/>
            <a:ext cx="4294807" cy="790784"/>
          </a:xfrm>
          <a:prstGeom prst="rect">
            <a:avLst/>
          </a:prstGeom>
          <a:solidFill>
            <a:srgbClr val="4BA4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729113" y="2857759"/>
            <a:ext cx="4294866" cy="24770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BA4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" name="Google Shape;169;p4"/>
          <p:cNvGrpSpPr/>
          <p:nvPr/>
        </p:nvGrpSpPr>
        <p:grpSpPr>
          <a:xfrm>
            <a:off x="1801148" y="2981850"/>
            <a:ext cx="3699746" cy="487592"/>
            <a:chOff x="3010879" y="2331856"/>
            <a:chExt cx="3342695" cy="440536"/>
          </a:xfrm>
        </p:grpSpPr>
        <p:sp>
          <p:nvSpPr>
            <p:cNvPr id="170" name="Google Shape;170;p4"/>
            <p:cNvSpPr/>
            <p:nvPr/>
          </p:nvSpPr>
          <p:spPr>
            <a:xfrm>
              <a:off x="3010879" y="2423579"/>
              <a:ext cx="3342695" cy="31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108至110年</a:t>
              </a:r>
              <a:r>
                <a:rPr b="1" lang="zh-TW" sz="2400">
                  <a:solidFill>
                    <a:srgbClr val="EC6D40"/>
                  </a:solidFill>
                  <a:latin typeface="Arial"/>
                  <a:ea typeface="Arial"/>
                  <a:cs typeface="Arial"/>
                  <a:sym typeface="Arial"/>
                </a:rPr>
                <a:t>補助</a:t>
              </a:r>
              <a:endParaRPr b="1" sz="24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046115" y="2331856"/>
              <a:ext cx="2254848" cy="440536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4"/>
          <p:cNvSpPr/>
          <p:nvPr/>
        </p:nvSpPr>
        <p:spPr>
          <a:xfrm>
            <a:off x="2475902" y="2263560"/>
            <a:ext cx="2789442" cy="647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漁船購置AIS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1637637" y="4393633"/>
            <a:ext cx="3031713" cy="802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1925" lvl="0" marL="342900" marR="0" rtl="0" algn="just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</a:pPr>
            <a:r>
              <a:rPr b="1"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每臺最高補助</a:t>
            </a:r>
            <a:r>
              <a:rPr b="1" lang="zh-TW" sz="36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萬元</a:t>
            </a:r>
            <a:endParaRPr b="1"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</a:pPr>
            <a:r>
              <a:rPr b="1" lang="zh-TW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112年持續補助裝設</a:t>
            </a:r>
            <a:endParaRPr/>
          </a:p>
        </p:txBody>
      </p:sp>
      <p:sp>
        <p:nvSpPr>
          <p:cNvPr id="174" name="Google Shape;174;p4"/>
          <p:cNvSpPr/>
          <p:nvPr/>
        </p:nvSpPr>
        <p:spPr>
          <a:xfrm>
            <a:off x="3452908" y="3492716"/>
            <a:ext cx="2184429" cy="851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4,918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艘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6023980" y="2274706"/>
            <a:ext cx="4281250" cy="7989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6023979" y="2865918"/>
            <a:ext cx="4281250" cy="24770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4"/>
          <p:cNvGrpSpPr/>
          <p:nvPr/>
        </p:nvGrpSpPr>
        <p:grpSpPr>
          <a:xfrm>
            <a:off x="6199559" y="2990008"/>
            <a:ext cx="3699746" cy="487592"/>
            <a:chOff x="3010879" y="2331856"/>
            <a:chExt cx="3342695" cy="440536"/>
          </a:xfrm>
        </p:grpSpPr>
        <p:sp>
          <p:nvSpPr>
            <p:cNvPr id="178" name="Google Shape;178;p4"/>
            <p:cNvSpPr/>
            <p:nvPr/>
          </p:nvSpPr>
          <p:spPr>
            <a:xfrm>
              <a:off x="3010879" y="2423579"/>
              <a:ext cx="3342695" cy="31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111年</a:t>
              </a:r>
              <a:r>
                <a:rPr b="1" lang="zh-TW" sz="2400">
                  <a:solidFill>
                    <a:srgbClr val="EC6D40"/>
                  </a:solidFill>
                  <a:latin typeface="Arial"/>
                  <a:ea typeface="Arial"/>
                  <a:cs typeface="Arial"/>
                  <a:sym typeface="Arial"/>
                </a:rPr>
                <a:t>補助</a:t>
              </a:r>
              <a:endParaRPr b="1" sz="24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046114" y="2331856"/>
              <a:ext cx="1447672" cy="440536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4"/>
          <p:cNvSpPr/>
          <p:nvPr/>
        </p:nvSpPr>
        <p:spPr>
          <a:xfrm>
            <a:off x="6584629" y="2273444"/>
            <a:ext cx="2929605" cy="647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充氣式救生衣</a:t>
            </a:r>
            <a:endParaRPr/>
          </a:p>
        </p:txBody>
      </p:sp>
      <p:sp>
        <p:nvSpPr>
          <p:cNvPr id="181" name="Google Shape;181;p4"/>
          <p:cNvSpPr/>
          <p:nvPr/>
        </p:nvSpPr>
        <p:spPr>
          <a:xfrm>
            <a:off x="7349320" y="3499943"/>
            <a:ext cx="2184429" cy="851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6,494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件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20190911_backup\Desktop\東霖漁船科資料夾\其他\111\111補助救生衣\救生衣廠牌\阿里\典聖救生衣.jpg" id="182" name="Google Shape;1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5744" y="3586174"/>
            <a:ext cx="1117661" cy="189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"/>
          <p:cNvPicPr preferRelativeResize="0"/>
          <p:nvPr/>
        </p:nvPicPr>
        <p:blipFill rotWithShape="1">
          <a:blip r:embed="rId5">
            <a:alphaModFix/>
          </a:blip>
          <a:srcRect b="17209" l="37993" r="12576" t="10595"/>
          <a:stretch/>
        </p:blipFill>
        <p:spPr>
          <a:xfrm rot="5400000">
            <a:off x="4945641" y="4275630"/>
            <a:ext cx="940143" cy="102983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84" name="Google Shape;184;p4"/>
          <p:cNvSpPr/>
          <p:nvPr/>
        </p:nvSpPr>
        <p:spPr>
          <a:xfrm>
            <a:off x="1769764" y="5350580"/>
            <a:ext cx="8535464" cy="88264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2700000" dist="63500">
              <a:srgbClr val="26262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54000" lvl="0" marL="457200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b="1" sz="3200">
              <a:solidFill>
                <a:srgbClr val="3A383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797653" y="3032492"/>
            <a:ext cx="2545348" cy="254534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86" name="Google Shape;186;p4"/>
          <p:cNvSpPr/>
          <p:nvPr/>
        </p:nvSpPr>
        <p:spPr>
          <a:xfrm>
            <a:off x="1888590" y="5444736"/>
            <a:ext cx="73982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持續</a:t>
            </a:r>
            <a:r>
              <a:rPr lang="zh-TW" sz="36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全額補助</a:t>
            </a:r>
            <a:r>
              <a:rPr lang="zh-TW"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漁船船位及漁獲量回報</a:t>
            </a:r>
            <a:r>
              <a:rPr lang="zh-TW" sz="2800" u="sng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通訊費</a:t>
            </a:r>
            <a:endParaRPr/>
          </a:p>
        </p:txBody>
      </p:sp>
      <p:pic>
        <p:nvPicPr>
          <p:cNvPr id="187" name="Google Shape;18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583457" y="4320475"/>
            <a:ext cx="1940152" cy="22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/>
          <p:nvPr/>
        </p:nvSpPr>
        <p:spPr>
          <a:xfrm>
            <a:off x="1707614" y="1737669"/>
            <a:ext cx="5588536" cy="417059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/>
          <p:nvPr/>
        </p:nvSpPr>
        <p:spPr>
          <a:xfrm>
            <a:off x="1729113" y="1707825"/>
            <a:ext cx="6350622" cy="510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為提升漁船作業安全並減輕漁民負擔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59862" y="5137462"/>
            <a:ext cx="1073571" cy="11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97" name="Google Shape;197;p5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198" name="Google Shape;198;p5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5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提升漁民海上作業安全</a:t>
            </a:r>
            <a:endParaRPr/>
          </a:p>
        </p:txBody>
      </p:sp>
      <p:sp>
        <p:nvSpPr>
          <p:cNvPr id="203" name="Google Shape;203;p5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主題二</a:t>
            </a:r>
            <a:endParaRPr/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5"/>
          <p:cNvGrpSpPr/>
          <p:nvPr/>
        </p:nvGrpSpPr>
        <p:grpSpPr>
          <a:xfrm>
            <a:off x="265299" y="3737463"/>
            <a:ext cx="5638340" cy="2604746"/>
            <a:chOff x="426338" y="3848280"/>
            <a:chExt cx="4681729" cy="2162820"/>
          </a:xfrm>
        </p:grpSpPr>
        <p:pic>
          <p:nvPicPr>
            <p:cNvPr id="207" name="Google Shape;207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338" y="3848280"/>
              <a:ext cx="4275624" cy="690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9148" y="4696966"/>
              <a:ext cx="2659523" cy="604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53537" y="4578564"/>
              <a:ext cx="2054530" cy="865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5"/>
            <p:cNvPicPr preferRelativeResize="0"/>
            <p:nvPr/>
          </p:nvPicPr>
          <p:blipFill rotWithShape="1">
            <a:blip r:embed="rId7">
              <a:alphaModFix/>
            </a:blip>
            <a:srcRect b="9144" l="2565" r="39245" t="15097"/>
            <a:stretch/>
          </p:blipFill>
          <p:spPr>
            <a:xfrm>
              <a:off x="503495" y="5529698"/>
              <a:ext cx="2669197" cy="4814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5"/>
          <p:cNvGrpSpPr/>
          <p:nvPr/>
        </p:nvGrpSpPr>
        <p:grpSpPr>
          <a:xfrm>
            <a:off x="424873" y="2451657"/>
            <a:ext cx="2239530" cy="474114"/>
            <a:chOff x="4930816" y="1109898"/>
            <a:chExt cx="2239530" cy="474114"/>
          </a:xfrm>
        </p:grpSpPr>
        <p:sp>
          <p:nvSpPr>
            <p:cNvPr id="212" name="Google Shape;212;p5"/>
            <p:cNvSpPr/>
            <p:nvPr/>
          </p:nvSpPr>
          <p:spPr>
            <a:xfrm>
              <a:off x="4930816" y="1130514"/>
              <a:ext cx="2239530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 txBox="1"/>
            <p:nvPr/>
          </p:nvSpPr>
          <p:spPr>
            <a:xfrm>
              <a:off x="5355166" y="1109898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應通報電臺</a:t>
              </a: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438952" y="3108188"/>
            <a:ext cx="5410011" cy="474114"/>
            <a:chOff x="4930815" y="1109898"/>
            <a:chExt cx="5410011" cy="474114"/>
          </a:xfrm>
        </p:grpSpPr>
        <p:sp>
          <p:nvSpPr>
            <p:cNvPr id="216" name="Google Shape;216;p5"/>
            <p:cNvSpPr/>
            <p:nvPr/>
          </p:nvSpPr>
          <p:spPr>
            <a:xfrm>
              <a:off x="4930815" y="1130514"/>
              <a:ext cx="5410011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 txBox="1"/>
            <p:nvPr/>
          </p:nvSpPr>
          <p:spPr>
            <a:xfrm>
              <a:off x="5355166" y="1109898"/>
              <a:ext cx="49856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EC6D40"/>
                  </a:solidFill>
                  <a:latin typeface="Arial"/>
                  <a:ea typeface="Arial"/>
                  <a:cs typeface="Arial"/>
                  <a:sym typeface="Arial"/>
                </a:rPr>
                <a:t>4家合作醫院</a:t>
              </a: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進行傷病醫療評量諮詢</a:t>
              </a: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9004" y="2470163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9148" y="3121972"/>
            <a:ext cx="369819" cy="38214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"/>
          <p:cNvSpPr/>
          <p:nvPr/>
        </p:nvSpPr>
        <p:spPr>
          <a:xfrm>
            <a:off x="444153" y="1947599"/>
            <a:ext cx="3265826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463577" y="1905172"/>
            <a:ext cx="30620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船上若有船員傷病—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29137" y="1314150"/>
            <a:ext cx="658543" cy="803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5"/>
          <p:cNvGrpSpPr/>
          <p:nvPr/>
        </p:nvGrpSpPr>
        <p:grpSpPr>
          <a:xfrm>
            <a:off x="5903416" y="2451657"/>
            <a:ext cx="5533442" cy="474114"/>
            <a:chOff x="4930815" y="1109898"/>
            <a:chExt cx="5533442" cy="474114"/>
          </a:xfrm>
        </p:grpSpPr>
        <p:sp>
          <p:nvSpPr>
            <p:cNvPr id="225" name="Google Shape;225;p5"/>
            <p:cNvSpPr/>
            <p:nvPr/>
          </p:nvSpPr>
          <p:spPr>
            <a:xfrm>
              <a:off x="4930815" y="1130514"/>
              <a:ext cx="5533441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 txBox="1"/>
            <p:nvPr/>
          </p:nvSpPr>
          <p:spPr>
            <a:xfrm>
              <a:off x="5355166" y="1109898"/>
              <a:ext cx="51090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應儘速將傷病船員送至港口接收治療</a:t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8" name="Google Shape;22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27548" y="2470163"/>
            <a:ext cx="369819" cy="38214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/>
          <p:cNvSpPr/>
          <p:nvPr/>
        </p:nvSpPr>
        <p:spPr>
          <a:xfrm>
            <a:off x="5922696" y="1947599"/>
            <a:ext cx="4627785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5942121" y="1905172"/>
            <a:ext cx="46009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經醫師評量</a:t>
            </a:r>
            <a:r>
              <a:rPr lang="zh-TW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有立即就醫需要</a:t>
            </a: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者—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231;p5"/>
          <p:cNvGrpSpPr/>
          <p:nvPr/>
        </p:nvGrpSpPr>
        <p:grpSpPr>
          <a:xfrm>
            <a:off x="5922696" y="3095369"/>
            <a:ext cx="5484348" cy="1258067"/>
            <a:chOff x="4979908" y="1109898"/>
            <a:chExt cx="5484348" cy="1258067"/>
          </a:xfrm>
        </p:grpSpPr>
        <p:sp>
          <p:nvSpPr>
            <p:cNvPr id="232" name="Google Shape;232;p5"/>
            <p:cNvSpPr/>
            <p:nvPr/>
          </p:nvSpPr>
          <p:spPr>
            <a:xfrm>
              <a:off x="4979908" y="1130514"/>
              <a:ext cx="5484348" cy="1237451"/>
            </a:xfrm>
            <a:prstGeom prst="roundRect">
              <a:avLst>
                <a:gd fmla="val 16412" name="adj"/>
              </a:avLst>
            </a:prstGeom>
            <a:solidFill>
              <a:srgbClr val="E1EFD8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DC69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 txBox="1"/>
            <p:nvPr/>
          </p:nvSpPr>
          <p:spPr>
            <a:xfrm>
              <a:off x="5355167" y="1109898"/>
              <a:ext cx="5013205" cy="1246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有船主因不肯將傷病船員就近進港送醫，</a:t>
              </a:r>
              <a:r>
                <a:rPr lang="zh-TW" sz="2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致船員死亡</a:t>
              </a: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，而被以涉</a:t>
              </a:r>
              <a:r>
                <a:rPr lang="zh-TW" sz="2400" u="sng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刑法第276條過失致死</a:t>
              </a: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，提起</a:t>
              </a:r>
              <a:r>
                <a:rPr b="1" lang="zh-TW" sz="2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公訴</a:t>
              </a: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之案例</a:t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5" name="Google Shape;23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04620" y="3122139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2792628" y="1041619"/>
            <a:ext cx="2683401" cy="214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9830688" y="882953"/>
            <a:ext cx="1983740" cy="16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69064" y="4424108"/>
            <a:ext cx="3424115" cy="24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5789" y="1747322"/>
            <a:ext cx="619516" cy="61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81413" y="1747322"/>
            <a:ext cx="619516" cy="61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25261" y="2388320"/>
            <a:ext cx="616725" cy="6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/>
          <p:cNvPicPr preferRelativeResize="0"/>
          <p:nvPr/>
        </p:nvPicPr>
        <p:blipFill rotWithShape="1">
          <a:blip r:embed="rId15">
            <a:alphaModFix/>
          </a:blip>
          <a:srcRect b="0" l="0" r="26792" t="0"/>
          <a:stretch/>
        </p:blipFill>
        <p:spPr>
          <a:xfrm flipH="1">
            <a:off x="9491852" y="4317282"/>
            <a:ext cx="1868037" cy="244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/>
          <p:nvPr/>
        </p:nvSpPr>
        <p:spPr>
          <a:xfrm>
            <a:off x="6166486" y="5578916"/>
            <a:ext cx="680084" cy="78740"/>
          </a:xfrm>
          <a:prstGeom prst="rect">
            <a:avLst/>
          </a:prstGeom>
          <a:solidFill>
            <a:srgbClr val="F5FC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6082328" y="5513385"/>
            <a:ext cx="87716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病患有立即就醫需要</a:t>
            </a:r>
            <a:endParaRPr b="1" sz="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51" name="Google Shape;251;p6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252" name="Google Shape;252;p6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6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船員受訓及幹部船員配置</a:t>
            </a:r>
            <a:endParaRPr/>
          </a:p>
        </p:txBody>
      </p:sp>
      <p:sp>
        <p:nvSpPr>
          <p:cNvPr id="257" name="Google Shape;257;p6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主題三</a:t>
            </a:r>
            <a:endParaRPr/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04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6"/>
          <p:cNvPicPr preferRelativeResize="0"/>
          <p:nvPr/>
        </p:nvPicPr>
        <p:blipFill rotWithShape="1">
          <a:blip r:embed="rId4">
            <a:alphaModFix/>
          </a:blip>
          <a:srcRect b="0" l="53046" r="0" t="25559"/>
          <a:stretch/>
        </p:blipFill>
        <p:spPr>
          <a:xfrm flipH="1">
            <a:off x="-3877" y="1440035"/>
            <a:ext cx="4555557" cy="54179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6"/>
          <p:cNvGrpSpPr/>
          <p:nvPr/>
        </p:nvGrpSpPr>
        <p:grpSpPr>
          <a:xfrm>
            <a:off x="4684103" y="1597669"/>
            <a:ext cx="1501157" cy="1654571"/>
            <a:chOff x="4119191" y="2121374"/>
            <a:chExt cx="876895" cy="966512"/>
          </a:xfrm>
        </p:grpSpPr>
        <p:sp>
          <p:nvSpPr>
            <p:cNvPr id="262" name="Google Shape;262;p6"/>
            <p:cNvSpPr/>
            <p:nvPr/>
          </p:nvSpPr>
          <p:spPr>
            <a:xfrm>
              <a:off x="4385150" y="2706291"/>
              <a:ext cx="344977" cy="236087"/>
            </a:xfrm>
            <a:custGeom>
              <a:rect b="b" l="l" r="r" t="t"/>
              <a:pathLst>
                <a:path extrusionOk="0" h="490" w="716">
                  <a:moveTo>
                    <a:pt x="17" y="0"/>
                  </a:moveTo>
                  <a:lnTo>
                    <a:pt x="56" y="37"/>
                  </a:lnTo>
                  <a:lnTo>
                    <a:pt x="100" y="70"/>
                  </a:lnTo>
                  <a:lnTo>
                    <a:pt x="146" y="97"/>
                  </a:lnTo>
                  <a:lnTo>
                    <a:pt x="196" y="119"/>
                  </a:lnTo>
                  <a:lnTo>
                    <a:pt x="248" y="135"/>
                  </a:lnTo>
                  <a:lnTo>
                    <a:pt x="302" y="145"/>
                  </a:lnTo>
                  <a:lnTo>
                    <a:pt x="357" y="149"/>
                  </a:lnTo>
                  <a:lnTo>
                    <a:pt x="414" y="145"/>
                  </a:lnTo>
                  <a:lnTo>
                    <a:pt x="468" y="135"/>
                  </a:lnTo>
                  <a:lnTo>
                    <a:pt x="520" y="119"/>
                  </a:lnTo>
                  <a:lnTo>
                    <a:pt x="568" y="97"/>
                  </a:lnTo>
                  <a:lnTo>
                    <a:pt x="616" y="70"/>
                  </a:lnTo>
                  <a:lnTo>
                    <a:pt x="659" y="37"/>
                  </a:lnTo>
                  <a:lnTo>
                    <a:pt x="699" y="0"/>
                  </a:lnTo>
                  <a:lnTo>
                    <a:pt x="699" y="35"/>
                  </a:lnTo>
                  <a:lnTo>
                    <a:pt x="700" y="75"/>
                  </a:lnTo>
                  <a:lnTo>
                    <a:pt x="703" y="116"/>
                  </a:lnTo>
                  <a:lnTo>
                    <a:pt x="708" y="156"/>
                  </a:lnTo>
                  <a:lnTo>
                    <a:pt x="716" y="192"/>
                  </a:lnTo>
                  <a:lnTo>
                    <a:pt x="707" y="199"/>
                  </a:lnTo>
                  <a:lnTo>
                    <a:pt x="700" y="209"/>
                  </a:lnTo>
                  <a:lnTo>
                    <a:pt x="697" y="220"/>
                  </a:lnTo>
                  <a:lnTo>
                    <a:pt x="689" y="261"/>
                  </a:lnTo>
                  <a:lnTo>
                    <a:pt x="675" y="299"/>
                  </a:lnTo>
                  <a:lnTo>
                    <a:pt x="655" y="336"/>
                  </a:lnTo>
                  <a:lnTo>
                    <a:pt x="630" y="369"/>
                  </a:lnTo>
                  <a:lnTo>
                    <a:pt x="602" y="399"/>
                  </a:lnTo>
                  <a:lnTo>
                    <a:pt x="568" y="424"/>
                  </a:lnTo>
                  <a:lnTo>
                    <a:pt x="532" y="448"/>
                  </a:lnTo>
                  <a:lnTo>
                    <a:pt x="492" y="465"/>
                  </a:lnTo>
                  <a:lnTo>
                    <a:pt x="449" y="478"/>
                  </a:lnTo>
                  <a:lnTo>
                    <a:pt x="405" y="486"/>
                  </a:lnTo>
                  <a:lnTo>
                    <a:pt x="357" y="490"/>
                  </a:lnTo>
                  <a:lnTo>
                    <a:pt x="311" y="486"/>
                  </a:lnTo>
                  <a:lnTo>
                    <a:pt x="265" y="478"/>
                  </a:lnTo>
                  <a:lnTo>
                    <a:pt x="223" y="465"/>
                  </a:lnTo>
                  <a:lnTo>
                    <a:pt x="184" y="448"/>
                  </a:lnTo>
                  <a:lnTo>
                    <a:pt x="147" y="424"/>
                  </a:lnTo>
                  <a:lnTo>
                    <a:pt x="114" y="399"/>
                  </a:lnTo>
                  <a:lnTo>
                    <a:pt x="85" y="369"/>
                  </a:lnTo>
                  <a:lnTo>
                    <a:pt x="60" y="336"/>
                  </a:lnTo>
                  <a:lnTo>
                    <a:pt x="41" y="299"/>
                  </a:lnTo>
                  <a:lnTo>
                    <a:pt x="27" y="261"/>
                  </a:lnTo>
                  <a:lnTo>
                    <a:pt x="19" y="220"/>
                  </a:lnTo>
                  <a:lnTo>
                    <a:pt x="15" y="209"/>
                  </a:lnTo>
                  <a:lnTo>
                    <a:pt x="9" y="199"/>
                  </a:lnTo>
                  <a:lnTo>
                    <a:pt x="0" y="192"/>
                  </a:lnTo>
                  <a:lnTo>
                    <a:pt x="8" y="156"/>
                  </a:lnTo>
                  <a:lnTo>
                    <a:pt x="12" y="116"/>
                  </a:lnTo>
                  <a:lnTo>
                    <a:pt x="15" y="75"/>
                  </a:lnTo>
                  <a:lnTo>
                    <a:pt x="17" y="3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DC88E"/>
            </a:solidFill>
            <a:ln cap="flat" cmpd="sng" w="9525">
              <a:solidFill>
                <a:srgbClr val="FDC8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4385150" y="2706291"/>
              <a:ext cx="333413" cy="189833"/>
            </a:xfrm>
            <a:custGeom>
              <a:rect b="b" l="l" r="r" t="t"/>
              <a:pathLst>
                <a:path extrusionOk="0" h="394" w="691">
                  <a:moveTo>
                    <a:pt x="17" y="0"/>
                  </a:moveTo>
                  <a:lnTo>
                    <a:pt x="56" y="37"/>
                  </a:lnTo>
                  <a:lnTo>
                    <a:pt x="100" y="70"/>
                  </a:lnTo>
                  <a:lnTo>
                    <a:pt x="146" y="97"/>
                  </a:lnTo>
                  <a:lnTo>
                    <a:pt x="196" y="119"/>
                  </a:lnTo>
                  <a:lnTo>
                    <a:pt x="248" y="135"/>
                  </a:lnTo>
                  <a:lnTo>
                    <a:pt x="302" y="145"/>
                  </a:lnTo>
                  <a:lnTo>
                    <a:pt x="357" y="149"/>
                  </a:lnTo>
                  <a:lnTo>
                    <a:pt x="413" y="146"/>
                  </a:lnTo>
                  <a:lnTo>
                    <a:pt x="465" y="136"/>
                  </a:lnTo>
                  <a:lnTo>
                    <a:pt x="515" y="120"/>
                  </a:lnTo>
                  <a:lnTo>
                    <a:pt x="564" y="99"/>
                  </a:lnTo>
                  <a:lnTo>
                    <a:pt x="609" y="73"/>
                  </a:lnTo>
                  <a:lnTo>
                    <a:pt x="651" y="42"/>
                  </a:lnTo>
                  <a:lnTo>
                    <a:pt x="691" y="7"/>
                  </a:lnTo>
                  <a:lnTo>
                    <a:pt x="668" y="36"/>
                  </a:lnTo>
                  <a:lnTo>
                    <a:pt x="641" y="67"/>
                  </a:lnTo>
                  <a:lnTo>
                    <a:pt x="609" y="102"/>
                  </a:lnTo>
                  <a:lnTo>
                    <a:pt x="574" y="135"/>
                  </a:lnTo>
                  <a:lnTo>
                    <a:pt x="535" y="170"/>
                  </a:lnTo>
                  <a:lnTo>
                    <a:pt x="494" y="204"/>
                  </a:lnTo>
                  <a:lnTo>
                    <a:pt x="450" y="238"/>
                  </a:lnTo>
                  <a:lnTo>
                    <a:pt x="405" y="270"/>
                  </a:lnTo>
                  <a:lnTo>
                    <a:pt x="357" y="299"/>
                  </a:lnTo>
                  <a:lnTo>
                    <a:pt x="309" y="326"/>
                  </a:lnTo>
                  <a:lnTo>
                    <a:pt x="259" y="350"/>
                  </a:lnTo>
                  <a:lnTo>
                    <a:pt x="209" y="370"/>
                  </a:lnTo>
                  <a:lnTo>
                    <a:pt x="159" y="385"/>
                  </a:lnTo>
                  <a:lnTo>
                    <a:pt x="109" y="394"/>
                  </a:lnTo>
                  <a:lnTo>
                    <a:pt x="82" y="365"/>
                  </a:lnTo>
                  <a:lnTo>
                    <a:pt x="59" y="333"/>
                  </a:lnTo>
                  <a:lnTo>
                    <a:pt x="40" y="297"/>
                  </a:lnTo>
                  <a:lnTo>
                    <a:pt x="27" y="260"/>
                  </a:lnTo>
                  <a:lnTo>
                    <a:pt x="19" y="220"/>
                  </a:lnTo>
                  <a:lnTo>
                    <a:pt x="15" y="209"/>
                  </a:lnTo>
                  <a:lnTo>
                    <a:pt x="9" y="199"/>
                  </a:lnTo>
                  <a:lnTo>
                    <a:pt x="0" y="192"/>
                  </a:lnTo>
                  <a:lnTo>
                    <a:pt x="8" y="156"/>
                  </a:lnTo>
                  <a:lnTo>
                    <a:pt x="12" y="116"/>
                  </a:lnTo>
                  <a:lnTo>
                    <a:pt x="15" y="75"/>
                  </a:lnTo>
                  <a:lnTo>
                    <a:pt x="17" y="3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B980"/>
            </a:solidFill>
            <a:ln cap="flat" cmpd="sng" w="9525">
              <a:solidFill>
                <a:srgbClr val="FFB9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4119191" y="2795909"/>
              <a:ext cx="876895" cy="291977"/>
            </a:xfrm>
            <a:custGeom>
              <a:rect b="b" l="l" r="r" t="t"/>
              <a:pathLst>
                <a:path extrusionOk="0" h="605" w="1820">
                  <a:moveTo>
                    <a:pt x="532" y="0"/>
                  </a:moveTo>
                  <a:lnTo>
                    <a:pt x="545" y="2"/>
                  </a:lnTo>
                  <a:lnTo>
                    <a:pt x="558" y="9"/>
                  </a:lnTo>
                  <a:lnTo>
                    <a:pt x="566" y="20"/>
                  </a:lnTo>
                  <a:lnTo>
                    <a:pt x="571" y="33"/>
                  </a:lnTo>
                  <a:lnTo>
                    <a:pt x="579" y="74"/>
                  </a:lnTo>
                  <a:lnTo>
                    <a:pt x="593" y="112"/>
                  </a:lnTo>
                  <a:lnTo>
                    <a:pt x="612" y="149"/>
                  </a:lnTo>
                  <a:lnTo>
                    <a:pt x="637" y="182"/>
                  </a:lnTo>
                  <a:lnTo>
                    <a:pt x="666" y="212"/>
                  </a:lnTo>
                  <a:lnTo>
                    <a:pt x="699" y="237"/>
                  </a:lnTo>
                  <a:lnTo>
                    <a:pt x="736" y="261"/>
                  </a:lnTo>
                  <a:lnTo>
                    <a:pt x="775" y="278"/>
                  </a:lnTo>
                  <a:lnTo>
                    <a:pt x="817" y="291"/>
                  </a:lnTo>
                  <a:lnTo>
                    <a:pt x="863" y="299"/>
                  </a:lnTo>
                  <a:lnTo>
                    <a:pt x="909" y="303"/>
                  </a:lnTo>
                  <a:lnTo>
                    <a:pt x="957" y="299"/>
                  </a:lnTo>
                  <a:lnTo>
                    <a:pt x="1001" y="291"/>
                  </a:lnTo>
                  <a:lnTo>
                    <a:pt x="1044" y="278"/>
                  </a:lnTo>
                  <a:lnTo>
                    <a:pt x="1084" y="261"/>
                  </a:lnTo>
                  <a:lnTo>
                    <a:pt x="1120" y="237"/>
                  </a:lnTo>
                  <a:lnTo>
                    <a:pt x="1154" y="212"/>
                  </a:lnTo>
                  <a:lnTo>
                    <a:pt x="1182" y="182"/>
                  </a:lnTo>
                  <a:lnTo>
                    <a:pt x="1207" y="149"/>
                  </a:lnTo>
                  <a:lnTo>
                    <a:pt x="1227" y="112"/>
                  </a:lnTo>
                  <a:lnTo>
                    <a:pt x="1241" y="74"/>
                  </a:lnTo>
                  <a:lnTo>
                    <a:pt x="1249" y="33"/>
                  </a:lnTo>
                  <a:lnTo>
                    <a:pt x="1253" y="20"/>
                  </a:lnTo>
                  <a:lnTo>
                    <a:pt x="1261" y="9"/>
                  </a:lnTo>
                  <a:lnTo>
                    <a:pt x="1273" y="2"/>
                  </a:lnTo>
                  <a:lnTo>
                    <a:pt x="1286" y="0"/>
                  </a:lnTo>
                  <a:lnTo>
                    <a:pt x="1289" y="0"/>
                  </a:lnTo>
                  <a:lnTo>
                    <a:pt x="1292" y="0"/>
                  </a:lnTo>
                  <a:lnTo>
                    <a:pt x="1294" y="0"/>
                  </a:lnTo>
                  <a:lnTo>
                    <a:pt x="1597" y="45"/>
                  </a:lnTo>
                  <a:lnTo>
                    <a:pt x="1602" y="46"/>
                  </a:lnTo>
                  <a:lnTo>
                    <a:pt x="1638" y="59"/>
                  </a:lnTo>
                  <a:lnTo>
                    <a:pt x="1672" y="77"/>
                  </a:lnTo>
                  <a:lnTo>
                    <a:pt x="1703" y="99"/>
                  </a:lnTo>
                  <a:lnTo>
                    <a:pt x="1730" y="123"/>
                  </a:lnTo>
                  <a:lnTo>
                    <a:pt x="1753" y="151"/>
                  </a:lnTo>
                  <a:lnTo>
                    <a:pt x="1773" y="181"/>
                  </a:lnTo>
                  <a:lnTo>
                    <a:pt x="1790" y="213"/>
                  </a:lnTo>
                  <a:lnTo>
                    <a:pt x="1803" y="246"/>
                  </a:lnTo>
                  <a:lnTo>
                    <a:pt x="1812" y="279"/>
                  </a:lnTo>
                  <a:lnTo>
                    <a:pt x="1817" y="312"/>
                  </a:lnTo>
                  <a:lnTo>
                    <a:pt x="1820" y="345"/>
                  </a:lnTo>
                  <a:lnTo>
                    <a:pt x="1820" y="491"/>
                  </a:lnTo>
                  <a:lnTo>
                    <a:pt x="1816" y="518"/>
                  </a:lnTo>
                  <a:lnTo>
                    <a:pt x="1806" y="541"/>
                  </a:lnTo>
                  <a:lnTo>
                    <a:pt x="1792" y="562"/>
                  </a:lnTo>
                  <a:lnTo>
                    <a:pt x="1773" y="580"/>
                  </a:lnTo>
                  <a:lnTo>
                    <a:pt x="1750" y="593"/>
                  </a:lnTo>
                  <a:lnTo>
                    <a:pt x="1723" y="602"/>
                  </a:lnTo>
                  <a:lnTo>
                    <a:pt x="1695" y="605"/>
                  </a:lnTo>
                  <a:lnTo>
                    <a:pt x="124" y="605"/>
                  </a:lnTo>
                  <a:lnTo>
                    <a:pt x="96" y="602"/>
                  </a:lnTo>
                  <a:lnTo>
                    <a:pt x="70" y="593"/>
                  </a:lnTo>
                  <a:lnTo>
                    <a:pt x="47" y="580"/>
                  </a:lnTo>
                  <a:lnTo>
                    <a:pt x="28" y="562"/>
                  </a:lnTo>
                  <a:lnTo>
                    <a:pt x="13" y="541"/>
                  </a:lnTo>
                  <a:lnTo>
                    <a:pt x="3" y="518"/>
                  </a:lnTo>
                  <a:lnTo>
                    <a:pt x="0" y="491"/>
                  </a:lnTo>
                  <a:lnTo>
                    <a:pt x="0" y="345"/>
                  </a:lnTo>
                  <a:lnTo>
                    <a:pt x="2" y="312"/>
                  </a:lnTo>
                  <a:lnTo>
                    <a:pt x="8" y="279"/>
                  </a:lnTo>
                  <a:lnTo>
                    <a:pt x="17" y="246"/>
                  </a:lnTo>
                  <a:lnTo>
                    <a:pt x="30" y="213"/>
                  </a:lnTo>
                  <a:lnTo>
                    <a:pt x="47" y="181"/>
                  </a:lnTo>
                  <a:lnTo>
                    <a:pt x="66" y="151"/>
                  </a:lnTo>
                  <a:lnTo>
                    <a:pt x="90" y="123"/>
                  </a:lnTo>
                  <a:lnTo>
                    <a:pt x="116" y="99"/>
                  </a:lnTo>
                  <a:lnTo>
                    <a:pt x="147" y="77"/>
                  </a:lnTo>
                  <a:lnTo>
                    <a:pt x="180" y="59"/>
                  </a:lnTo>
                  <a:lnTo>
                    <a:pt x="218" y="46"/>
                  </a:lnTo>
                  <a:lnTo>
                    <a:pt x="222" y="45"/>
                  </a:lnTo>
                  <a:lnTo>
                    <a:pt x="525" y="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4320588" y="2321807"/>
              <a:ext cx="474102" cy="456756"/>
            </a:xfrm>
            <a:custGeom>
              <a:rect b="b" l="l" r="r" t="t"/>
              <a:pathLst>
                <a:path extrusionOk="0" h="947" w="986">
                  <a:moveTo>
                    <a:pt x="189" y="0"/>
                  </a:moveTo>
                  <a:lnTo>
                    <a:pt x="834" y="0"/>
                  </a:lnTo>
                  <a:lnTo>
                    <a:pt x="864" y="3"/>
                  </a:lnTo>
                  <a:lnTo>
                    <a:pt x="893" y="12"/>
                  </a:lnTo>
                  <a:lnTo>
                    <a:pt x="918" y="25"/>
                  </a:lnTo>
                  <a:lnTo>
                    <a:pt x="941" y="44"/>
                  </a:lnTo>
                  <a:lnTo>
                    <a:pt x="959" y="67"/>
                  </a:lnTo>
                  <a:lnTo>
                    <a:pt x="973" y="93"/>
                  </a:lnTo>
                  <a:lnTo>
                    <a:pt x="982" y="120"/>
                  </a:lnTo>
                  <a:lnTo>
                    <a:pt x="986" y="151"/>
                  </a:lnTo>
                  <a:lnTo>
                    <a:pt x="986" y="417"/>
                  </a:lnTo>
                  <a:lnTo>
                    <a:pt x="982" y="479"/>
                  </a:lnTo>
                  <a:lnTo>
                    <a:pt x="972" y="538"/>
                  </a:lnTo>
                  <a:lnTo>
                    <a:pt x="957" y="595"/>
                  </a:lnTo>
                  <a:lnTo>
                    <a:pt x="935" y="650"/>
                  </a:lnTo>
                  <a:lnTo>
                    <a:pt x="908" y="701"/>
                  </a:lnTo>
                  <a:lnTo>
                    <a:pt x="877" y="748"/>
                  </a:lnTo>
                  <a:lnTo>
                    <a:pt x="841" y="791"/>
                  </a:lnTo>
                  <a:lnTo>
                    <a:pt x="801" y="830"/>
                  </a:lnTo>
                  <a:lnTo>
                    <a:pt x="757" y="864"/>
                  </a:lnTo>
                  <a:lnTo>
                    <a:pt x="709" y="893"/>
                  </a:lnTo>
                  <a:lnTo>
                    <a:pt x="658" y="916"/>
                  </a:lnTo>
                  <a:lnTo>
                    <a:pt x="605" y="933"/>
                  </a:lnTo>
                  <a:lnTo>
                    <a:pt x="550" y="943"/>
                  </a:lnTo>
                  <a:lnTo>
                    <a:pt x="492" y="947"/>
                  </a:lnTo>
                  <a:lnTo>
                    <a:pt x="436" y="943"/>
                  </a:lnTo>
                  <a:lnTo>
                    <a:pt x="379" y="933"/>
                  </a:lnTo>
                  <a:lnTo>
                    <a:pt x="326" y="916"/>
                  </a:lnTo>
                  <a:lnTo>
                    <a:pt x="277" y="893"/>
                  </a:lnTo>
                  <a:lnTo>
                    <a:pt x="229" y="864"/>
                  </a:lnTo>
                  <a:lnTo>
                    <a:pt x="185" y="830"/>
                  </a:lnTo>
                  <a:lnTo>
                    <a:pt x="145" y="791"/>
                  </a:lnTo>
                  <a:lnTo>
                    <a:pt x="108" y="748"/>
                  </a:lnTo>
                  <a:lnTo>
                    <a:pt x="76" y="701"/>
                  </a:lnTo>
                  <a:lnTo>
                    <a:pt x="50" y="650"/>
                  </a:lnTo>
                  <a:lnTo>
                    <a:pt x="29" y="595"/>
                  </a:lnTo>
                  <a:lnTo>
                    <a:pt x="13" y="538"/>
                  </a:lnTo>
                  <a:lnTo>
                    <a:pt x="3" y="479"/>
                  </a:lnTo>
                  <a:lnTo>
                    <a:pt x="0" y="417"/>
                  </a:lnTo>
                  <a:lnTo>
                    <a:pt x="0" y="189"/>
                  </a:lnTo>
                  <a:lnTo>
                    <a:pt x="3" y="156"/>
                  </a:lnTo>
                  <a:lnTo>
                    <a:pt x="12" y="124"/>
                  </a:lnTo>
                  <a:lnTo>
                    <a:pt x="25" y="94"/>
                  </a:lnTo>
                  <a:lnTo>
                    <a:pt x="44" y="67"/>
                  </a:lnTo>
                  <a:lnTo>
                    <a:pt x="68" y="44"/>
                  </a:lnTo>
                  <a:lnTo>
                    <a:pt x="94" y="25"/>
                  </a:lnTo>
                  <a:lnTo>
                    <a:pt x="124" y="12"/>
                  </a:lnTo>
                  <a:lnTo>
                    <a:pt x="156" y="3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E1B2"/>
            </a:solidFill>
            <a:ln cap="flat" cmpd="sng" w="9525">
              <a:solidFill>
                <a:srgbClr val="FFE1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4265661" y="2121374"/>
              <a:ext cx="583954" cy="395084"/>
            </a:xfrm>
            <a:custGeom>
              <a:rect b="b" l="l" r="r" t="t"/>
              <a:pathLst>
                <a:path extrusionOk="0" h="821" w="1213">
                  <a:moveTo>
                    <a:pt x="379" y="0"/>
                  </a:moveTo>
                  <a:lnTo>
                    <a:pt x="872" y="0"/>
                  </a:lnTo>
                  <a:lnTo>
                    <a:pt x="918" y="4"/>
                  </a:lnTo>
                  <a:lnTo>
                    <a:pt x="962" y="12"/>
                  </a:lnTo>
                  <a:lnTo>
                    <a:pt x="1004" y="27"/>
                  </a:lnTo>
                  <a:lnTo>
                    <a:pt x="1044" y="47"/>
                  </a:lnTo>
                  <a:lnTo>
                    <a:pt x="1080" y="72"/>
                  </a:lnTo>
                  <a:lnTo>
                    <a:pt x="1113" y="101"/>
                  </a:lnTo>
                  <a:lnTo>
                    <a:pt x="1142" y="133"/>
                  </a:lnTo>
                  <a:lnTo>
                    <a:pt x="1166" y="169"/>
                  </a:lnTo>
                  <a:lnTo>
                    <a:pt x="1186" y="209"/>
                  </a:lnTo>
                  <a:lnTo>
                    <a:pt x="1200" y="251"/>
                  </a:lnTo>
                  <a:lnTo>
                    <a:pt x="1210" y="295"/>
                  </a:lnTo>
                  <a:lnTo>
                    <a:pt x="1213" y="342"/>
                  </a:lnTo>
                  <a:lnTo>
                    <a:pt x="1213" y="568"/>
                  </a:lnTo>
                  <a:lnTo>
                    <a:pt x="1210" y="609"/>
                  </a:lnTo>
                  <a:lnTo>
                    <a:pt x="1204" y="650"/>
                  </a:lnTo>
                  <a:lnTo>
                    <a:pt x="1191" y="689"/>
                  </a:lnTo>
                  <a:lnTo>
                    <a:pt x="1175" y="725"/>
                  </a:lnTo>
                  <a:lnTo>
                    <a:pt x="1154" y="761"/>
                  </a:lnTo>
                  <a:lnTo>
                    <a:pt x="1128" y="793"/>
                  </a:lnTo>
                  <a:lnTo>
                    <a:pt x="1100" y="821"/>
                  </a:lnTo>
                  <a:lnTo>
                    <a:pt x="1100" y="568"/>
                  </a:lnTo>
                  <a:lnTo>
                    <a:pt x="1096" y="537"/>
                  </a:lnTo>
                  <a:lnTo>
                    <a:pt x="1087" y="510"/>
                  </a:lnTo>
                  <a:lnTo>
                    <a:pt x="1073" y="484"/>
                  </a:lnTo>
                  <a:lnTo>
                    <a:pt x="1055" y="461"/>
                  </a:lnTo>
                  <a:lnTo>
                    <a:pt x="1032" y="442"/>
                  </a:lnTo>
                  <a:lnTo>
                    <a:pt x="1007" y="429"/>
                  </a:lnTo>
                  <a:lnTo>
                    <a:pt x="978" y="420"/>
                  </a:lnTo>
                  <a:lnTo>
                    <a:pt x="948" y="417"/>
                  </a:lnTo>
                  <a:lnTo>
                    <a:pt x="303" y="417"/>
                  </a:lnTo>
                  <a:lnTo>
                    <a:pt x="270" y="420"/>
                  </a:lnTo>
                  <a:lnTo>
                    <a:pt x="238" y="429"/>
                  </a:lnTo>
                  <a:lnTo>
                    <a:pt x="208" y="442"/>
                  </a:lnTo>
                  <a:lnTo>
                    <a:pt x="182" y="461"/>
                  </a:lnTo>
                  <a:lnTo>
                    <a:pt x="158" y="484"/>
                  </a:lnTo>
                  <a:lnTo>
                    <a:pt x="139" y="511"/>
                  </a:lnTo>
                  <a:lnTo>
                    <a:pt x="126" y="541"/>
                  </a:lnTo>
                  <a:lnTo>
                    <a:pt x="117" y="573"/>
                  </a:lnTo>
                  <a:lnTo>
                    <a:pt x="114" y="606"/>
                  </a:lnTo>
                  <a:lnTo>
                    <a:pt x="114" y="821"/>
                  </a:lnTo>
                  <a:lnTo>
                    <a:pt x="85" y="793"/>
                  </a:lnTo>
                  <a:lnTo>
                    <a:pt x="60" y="761"/>
                  </a:lnTo>
                  <a:lnTo>
                    <a:pt x="39" y="725"/>
                  </a:lnTo>
                  <a:lnTo>
                    <a:pt x="22" y="689"/>
                  </a:lnTo>
                  <a:lnTo>
                    <a:pt x="10" y="650"/>
                  </a:lnTo>
                  <a:lnTo>
                    <a:pt x="3" y="610"/>
                  </a:lnTo>
                  <a:lnTo>
                    <a:pt x="0" y="568"/>
                  </a:lnTo>
                  <a:lnTo>
                    <a:pt x="0" y="379"/>
                  </a:lnTo>
                  <a:lnTo>
                    <a:pt x="3" y="340"/>
                  </a:lnTo>
                  <a:lnTo>
                    <a:pt x="12" y="302"/>
                  </a:lnTo>
                  <a:lnTo>
                    <a:pt x="26" y="266"/>
                  </a:lnTo>
                  <a:lnTo>
                    <a:pt x="44" y="234"/>
                  </a:lnTo>
                  <a:lnTo>
                    <a:pt x="68" y="204"/>
                  </a:lnTo>
                  <a:lnTo>
                    <a:pt x="94" y="177"/>
                  </a:lnTo>
                  <a:lnTo>
                    <a:pt x="124" y="155"/>
                  </a:lnTo>
                  <a:lnTo>
                    <a:pt x="158" y="137"/>
                  </a:lnTo>
                  <a:lnTo>
                    <a:pt x="194" y="124"/>
                  </a:lnTo>
                  <a:lnTo>
                    <a:pt x="232" y="116"/>
                  </a:lnTo>
                  <a:lnTo>
                    <a:pt x="241" y="89"/>
                  </a:lnTo>
                  <a:lnTo>
                    <a:pt x="256" y="64"/>
                  </a:lnTo>
                  <a:lnTo>
                    <a:pt x="274" y="43"/>
                  </a:lnTo>
                  <a:lnTo>
                    <a:pt x="297" y="26"/>
                  </a:lnTo>
                  <a:lnTo>
                    <a:pt x="322" y="11"/>
                  </a:lnTo>
                  <a:lnTo>
                    <a:pt x="350" y="4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7E5449"/>
            </a:solidFill>
            <a:ln cap="flat" cmpd="sng" w="9525">
              <a:solidFill>
                <a:srgbClr val="7E54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6"/>
          <p:cNvGrpSpPr/>
          <p:nvPr/>
        </p:nvGrpSpPr>
        <p:grpSpPr>
          <a:xfrm>
            <a:off x="6220239" y="2121595"/>
            <a:ext cx="3790630" cy="474114"/>
            <a:chOff x="4930816" y="1109898"/>
            <a:chExt cx="3790630" cy="474114"/>
          </a:xfrm>
        </p:grpSpPr>
        <p:sp>
          <p:nvSpPr>
            <p:cNvPr id="268" name="Google Shape;268;p6"/>
            <p:cNvSpPr/>
            <p:nvPr/>
          </p:nvSpPr>
          <p:spPr>
            <a:xfrm>
              <a:off x="4930816" y="1130514"/>
              <a:ext cx="3790630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6"/>
            <p:cNvSpPr txBox="1"/>
            <p:nvPr/>
          </p:nvSpPr>
          <p:spPr>
            <a:xfrm>
              <a:off x="5355166" y="1109898"/>
              <a:ext cx="32624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漁船船員基本安全訓練</a:t>
              </a:r>
              <a:endPara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6"/>
          <p:cNvGrpSpPr/>
          <p:nvPr/>
        </p:nvGrpSpPr>
        <p:grpSpPr>
          <a:xfrm>
            <a:off x="6234318" y="2778126"/>
            <a:ext cx="4824915" cy="474114"/>
            <a:chOff x="4930815" y="1109898"/>
            <a:chExt cx="4824915" cy="474114"/>
          </a:xfrm>
        </p:grpSpPr>
        <p:sp>
          <p:nvSpPr>
            <p:cNvPr id="272" name="Google Shape;272;p6"/>
            <p:cNvSpPr/>
            <p:nvPr/>
          </p:nvSpPr>
          <p:spPr>
            <a:xfrm>
              <a:off x="4930815" y="1130514"/>
              <a:ext cx="4824915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 txBox="1"/>
            <p:nvPr/>
          </p:nvSpPr>
          <p:spPr>
            <a:xfrm>
              <a:off x="5355166" y="1109898"/>
              <a:ext cx="44005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小型漁船(筏)船員基本安全訓練</a:t>
              </a: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5" name="Google Shape;27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4370" y="2140101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4514" y="2791910"/>
            <a:ext cx="369819" cy="38214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"/>
          <p:cNvSpPr/>
          <p:nvPr/>
        </p:nvSpPr>
        <p:spPr>
          <a:xfrm>
            <a:off x="10059720" y="1811679"/>
            <a:ext cx="162095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3.5</a:t>
            </a:r>
            <a:r>
              <a:rPr b="1" lang="zh-TW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天</a:t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/>
          <p:nvPr/>
        </p:nvSpPr>
        <p:spPr>
          <a:xfrm>
            <a:off x="11074255" y="2448881"/>
            <a:ext cx="9605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zh-TW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天</a:t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/>
          <p:nvPr/>
        </p:nvSpPr>
        <p:spPr>
          <a:xfrm>
            <a:off x="6234318" y="1640722"/>
            <a:ext cx="3541205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"/>
          <p:cNvSpPr/>
          <p:nvPr/>
        </p:nvSpPr>
        <p:spPr>
          <a:xfrm>
            <a:off x="6253742" y="1598295"/>
            <a:ext cx="35706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每年各開辦22班以上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"/>
          <p:cNvSpPr/>
          <p:nvPr/>
        </p:nvSpPr>
        <p:spPr>
          <a:xfrm>
            <a:off x="5373677" y="3494673"/>
            <a:ext cx="5961532" cy="714468"/>
          </a:xfrm>
          <a:prstGeom prst="rect">
            <a:avLst/>
          </a:prstGeom>
          <a:solidFill>
            <a:srgbClr val="4BA4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"/>
          <p:cNvSpPr/>
          <p:nvPr/>
        </p:nvSpPr>
        <p:spPr>
          <a:xfrm>
            <a:off x="5373677" y="4053796"/>
            <a:ext cx="5961532" cy="263536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BA4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8011" y="3293239"/>
            <a:ext cx="781569" cy="7815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"/>
          <p:cNvSpPr/>
          <p:nvPr/>
        </p:nvSpPr>
        <p:spPr>
          <a:xfrm>
            <a:off x="5398479" y="3531543"/>
            <a:ext cx="59298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漁主應推薦所欲僱用之船員參加訓練</a:t>
            </a:r>
            <a:endParaRPr b="1"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"/>
          <p:cNvSpPr/>
          <p:nvPr/>
        </p:nvSpPr>
        <p:spPr>
          <a:xfrm flipH="1">
            <a:off x="7473609" y="6307980"/>
            <a:ext cx="1121291" cy="226081"/>
          </a:xfrm>
          <a:custGeom>
            <a:rect b="b" l="l" r="r" t="t"/>
            <a:pathLst>
              <a:path extrusionOk="0" h="1228725" w="5810246">
                <a:moveTo>
                  <a:pt x="5810246" y="1172572"/>
                </a:moveTo>
                <a:lnTo>
                  <a:pt x="5810246" y="1228725"/>
                </a:lnTo>
                <a:lnTo>
                  <a:pt x="5754093" y="1228725"/>
                </a:lnTo>
                <a:close/>
                <a:moveTo>
                  <a:pt x="5810246" y="1115151"/>
                </a:moveTo>
                <a:lnTo>
                  <a:pt x="5810246" y="1162390"/>
                </a:lnTo>
                <a:lnTo>
                  <a:pt x="5743911" y="1228725"/>
                </a:lnTo>
                <a:lnTo>
                  <a:pt x="5696672" y="1228725"/>
                </a:lnTo>
                <a:close/>
                <a:moveTo>
                  <a:pt x="5810246" y="1079158"/>
                </a:moveTo>
                <a:lnTo>
                  <a:pt x="5810246" y="1104969"/>
                </a:lnTo>
                <a:lnTo>
                  <a:pt x="5686490" y="1228725"/>
                </a:lnTo>
                <a:lnTo>
                  <a:pt x="5660679" y="1228725"/>
                </a:lnTo>
                <a:close/>
                <a:moveTo>
                  <a:pt x="5810246" y="1067525"/>
                </a:moveTo>
                <a:lnTo>
                  <a:pt x="5810246" y="1068976"/>
                </a:lnTo>
                <a:lnTo>
                  <a:pt x="5650497" y="1228725"/>
                </a:lnTo>
                <a:lnTo>
                  <a:pt x="5649046" y="1228725"/>
                </a:lnTo>
                <a:close/>
                <a:moveTo>
                  <a:pt x="5810246" y="1020236"/>
                </a:moveTo>
                <a:lnTo>
                  <a:pt x="5810246" y="1057343"/>
                </a:lnTo>
                <a:lnTo>
                  <a:pt x="5638864" y="1228725"/>
                </a:lnTo>
                <a:lnTo>
                  <a:pt x="5601757" y="1228725"/>
                </a:lnTo>
                <a:close/>
                <a:moveTo>
                  <a:pt x="5810246" y="924647"/>
                </a:moveTo>
                <a:lnTo>
                  <a:pt x="5810246" y="1010054"/>
                </a:lnTo>
                <a:lnTo>
                  <a:pt x="5591575" y="1228725"/>
                </a:lnTo>
                <a:lnTo>
                  <a:pt x="5506168" y="1228725"/>
                </a:lnTo>
                <a:close/>
                <a:moveTo>
                  <a:pt x="5810246" y="877021"/>
                </a:moveTo>
                <a:lnTo>
                  <a:pt x="5810246" y="914465"/>
                </a:lnTo>
                <a:lnTo>
                  <a:pt x="5495986" y="1228725"/>
                </a:lnTo>
                <a:lnTo>
                  <a:pt x="5458542" y="1228725"/>
                </a:lnTo>
                <a:close/>
                <a:moveTo>
                  <a:pt x="5810246" y="840197"/>
                </a:moveTo>
                <a:lnTo>
                  <a:pt x="5810246" y="866839"/>
                </a:lnTo>
                <a:lnTo>
                  <a:pt x="5448360" y="1228725"/>
                </a:lnTo>
                <a:lnTo>
                  <a:pt x="5421718" y="1228725"/>
                </a:lnTo>
                <a:close/>
                <a:moveTo>
                  <a:pt x="5810246" y="829900"/>
                </a:moveTo>
                <a:lnTo>
                  <a:pt x="5810246" y="830015"/>
                </a:lnTo>
                <a:lnTo>
                  <a:pt x="5411536" y="1228725"/>
                </a:lnTo>
                <a:lnTo>
                  <a:pt x="5411421" y="1228725"/>
                </a:lnTo>
                <a:close/>
                <a:moveTo>
                  <a:pt x="5810246" y="781769"/>
                </a:moveTo>
                <a:lnTo>
                  <a:pt x="5810246" y="819718"/>
                </a:lnTo>
                <a:lnTo>
                  <a:pt x="5401239" y="1228725"/>
                </a:lnTo>
                <a:lnTo>
                  <a:pt x="5363290" y="1228725"/>
                </a:lnTo>
                <a:close/>
                <a:moveTo>
                  <a:pt x="5810246" y="696500"/>
                </a:moveTo>
                <a:lnTo>
                  <a:pt x="5810246" y="771587"/>
                </a:lnTo>
                <a:lnTo>
                  <a:pt x="5353108" y="1228725"/>
                </a:lnTo>
                <a:lnTo>
                  <a:pt x="5278021" y="1228725"/>
                </a:lnTo>
                <a:close/>
                <a:moveTo>
                  <a:pt x="5810246" y="638891"/>
                </a:moveTo>
                <a:lnTo>
                  <a:pt x="5810246" y="686318"/>
                </a:lnTo>
                <a:lnTo>
                  <a:pt x="5267839" y="1228725"/>
                </a:lnTo>
                <a:lnTo>
                  <a:pt x="5220412" y="1228725"/>
                </a:lnTo>
                <a:close/>
                <a:moveTo>
                  <a:pt x="5810246" y="591265"/>
                </a:moveTo>
                <a:lnTo>
                  <a:pt x="5810246" y="628709"/>
                </a:lnTo>
                <a:lnTo>
                  <a:pt x="5210230" y="1228725"/>
                </a:lnTo>
                <a:lnTo>
                  <a:pt x="5172786" y="1228725"/>
                </a:lnTo>
                <a:close/>
                <a:moveTo>
                  <a:pt x="5810246" y="543639"/>
                </a:moveTo>
                <a:lnTo>
                  <a:pt x="5810246" y="581083"/>
                </a:lnTo>
                <a:lnTo>
                  <a:pt x="5162604" y="1228725"/>
                </a:lnTo>
                <a:lnTo>
                  <a:pt x="5125160" y="1228725"/>
                </a:lnTo>
                <a:close/>
                <a:moveTo>
                  <a:pt x="5810246" y="448387"/>
                </a:moveTo>
                <a:lnTo>
                  <a:pt x="5810246" y="533457"/>
                </a:lnTo>
                <a:lnTo>
                  <a:pt x="5114978" y="1228725"/>
                </a:lnTo>
                <a:lnTo>
                  <a:pt x="5029908" y="1228725"/>
                </a:lnTo>
                <a:close/>
                <a:moveTo>
                  <a:pt x="5810246" y="420075"/>
                </a:moveTo>
                <a:lnTo>
                  <a:pt x="5810246" y="438205"/>
                </a:lnTo>
                <a:lnTo>
                  <a:pt x="5019726" y="1228725"/>
                </a:lnTo>
                <a:lnTo>
                  <a:pt x="5001596" y="1228725"/>
                </a:lnTo>
                <a:close/>
                <a:moveTo>
                  <a:pt x="5810246" y="353136"/>
                </a:moveTo>
                <a:lnTo>
                  <a:pt x="5810246" y="409893"/>
                </a:lnTo>
                <a:lnTo>
                  <a:pt x="4991414" y="1228725"/>
                </a:lnTo>
                <a:lnTo>
                  <a:pt x="4934656" y="1228725"/>
                </a:lnTo>
                <a:close/>
                <a:moveTo>
                  <a:pt x="5810246" y="305510"/>
                </a:moveTo>
                <a:lnTo>
                  <a:pt x="5810246" y="342953"/>
                </a:lnTo>
                <a:lnTo>
                  <a:pt x="4924474" y="1228725"/>
                </a:lnTo>
                <a:lnTo>
                  <a:pt x="4887030" y="1228725"/>
                </a:lnTo>
                <a:close/>
                <a:moveTo>
                  <a:pt x="5810246" y="267994"/>
                </a:moveTo>
                <a:lnTo>
                  <a:pt x="5810246" y="295327"/>
                </a:lnTo>
                <a:lnTo>
                  <a:pt x="4876848" y="1228725"/>
                </a:lnTo>
                <a:lnTo>
                  <a:pt x="4839404" y="1228725"/>
                </a:lnTo>
                <a:lnTo>
                  <a:pt x="4862579" y="1205551"/>
                </a:lnTo>
                <a:lnTo>
                  <a:pt x="4867634" y="1210606"/>
                </a:lnTo>
                <a:close/>
                <a:moveTo>
                  <a:pt x="5810246" y="162632"/>
                </a:moveTo>
                <a:lnTo>
                  <a:pt x="5810246" y="247701"/>
                </a:lnTo>
                <a:lnTo>
                  <a:pt x="4829222" y="1228725"/>
                </a:lnTo>
                <a:lnTo>
                  <a:pt x="4744152" y="1228725"/>
                </a:lnTo>
                <a:close/>
                <a:moveTo>
                  <a:pt x="5810246" y="149622"/>
                </a:moveTo>
                <a:lnTo>
                  <a:pt x="5810246" y="152449"/>
                </a:lnTo>
                <a:lnTo>
                  <a:pt x="4733970" y="1228725"/>
                </a:lnTo>
                <a:lnTo>
                  <a:pt x="4731142" y="1228725"/>
                </a:lnTo>
                <a:close/>
                <a:moveTo>
                  <a:pt x="5810246" y="115006"/>
                </a:moveTo>
                <a:lnTo>
                  <a:pt x="5810246" y="139439"/>
                </a:lnTo>
                <a:lnTo>
                  <a:pt x="4720960" y="1228725"/>
                </a:lnTo>
                <a:lnTo>
                  <a:pt x="4696526" y="1228725"/>
                </a:lnTo>
                <a:close/>
                <a:moveTo>
                  <a:pt x="5810246" y="67380"/>
                </a:moveTo>
                <a:lnTo>
                  <a:pt x="5810246" y="104823"/>
                </a:lnTo>
                <a:lnTo>
                  <a:pt x="4686344" y="1228725"/>
                </a:lnTo>
                <a:lnTo>
                  <a:pt x="4648900" y="1228725"/>
                </a:lnTo>
                <a:close/>
                <a:moveTo>
                  <a:pt x="5810246" y="45244"/>
                </a:moveTo>
                <a:lnTo>
                  <a:pt x="5810246" y="57197"/>
                </a:lnTo>
                <a:lnTo>
                  <a:pt x="4638718" y="1228725"/>
                </a:lnTo>
                <a:lnTo>
                  <a:pt x="4626765" y="1228725"/>
                </a:lnTo>
                <a:close/>
                <a:moveTo>
                  <a:pt x="5791900" y="0"/>
                </a:moveTo>
                <a:lnTo>
                  <a:pt x="5810246" y="0"/>
                </a:lnTo>
                <a:lnTo>
                  <a:pt x="5810246" y="35062"/>
                </a:lnTo>
                <a:lnTo>
                  <a:pt x="4616583" y="1228725"/>
                </a:lnTo>
                <a:lnTo>
                  <a:pt x="4563174" y="1228725"/>
                </a:lnTo>
                <a:close/>
                <a:moveTo>
                  <a:pt x="5715697" y="0"/>
                </a:moveTo>
                <a:lnTo>
                  <a:pt x="5781717" y="0"/>
                </a:lnTo>
                <a:lnTo>
                  <a:pt x="4552992" y="1228725"/>
                </a:lnTo>
                <a:lnTo>
                  <a:pt x="4486971" y="1228725"/>
                </a:lnTo>
                <a:close/>
                <a:moveTo>
                  <a:pt x="5687121" y="0"/>
                </a:moveTo>
                <a:lnTo>
                  <a:pt x="5705514" y="0"/>
                </a:lnTo>
                <a:lnTo>
                  <a:pt x="4476789" y="1228725"/>
                </a:lnTo>
                <a:lnTo>
                  <a:pt x="4458396" y="1228725"/>
                </a:lnTo>
                <a:close/>
                <a:moveTo>
                  <a:pt x="5639495" y="0"/>
                </a:moveTo>
                <a:lnTo>
                  <a:pt x="5676939" y="0"/>
                </a:lnTo>
                <a:lnTo>
                  <a:pt x="4448214" y="1228725"/>
                </a:lnTo>
                <a:lnTo>
                  <a:pt x="4410770" y="1228725"/>
                </a:lnTo>
                <a:close/>
                <a:moveTo>
                  <a:pt x="5591869" y="0"/>
                </a:moveTo>
                <a:lnTo>
                  <a:pt x="5629313" y="0"/>
                </a:lnTo>
                <a:lnTo>
                  <a:pt x="4400588" y="1228725"/>
                </a:lnTo>
                <a:lnTo>
                  <a:pt x="4363144" y="1228725"/>
                </a:lnTo>
                <a:close/>
                <a:moveTo>
                  <a:pt x="5525119" y="0"/>
                </a:moveTo>
                <a:lnTo>
                  <a:pt x="5581687" y="0"/>
                </a:lnTo>
                <a:lnTo>
                  <a:pt x="4352962" y="1228725"/>
                </a:lnTo>
                <a:lnTo>
                  <a:pt x="4296394" y="1228725"/>
                </a:lnTo>
                <a:close/>
                <a:moveTo>
                  <a:pt x="5496617" y="0"/>
                </a:moveTo>
                <a:lnTo>
                  <a:pt x="5514937" y="0"/>
                </a:lnTo>
                <a:lnTo>
                  <a:pt x="4286212" y="1228725"/>
                </a:lnTo>
                <a:lnTo>
                  <a:pt x="4267892" y="1228725"/>
                </a:lnTo>
                <a:close/>
                <a:moveTo>
                  <a:pt x="5448991" y="0"/>
                </a:moveTo>
                <a:lnTo>
                  <a:pt x="5486435" y="0"/>
                </a:lnTo>
                <a:lnTo>
                  <a:pt x="4257710" y="1228725"/>
                </a:lnTo>
                <a:lnTo>
                  <a:pt x="4220266" y="1228725"/>
                </a:lnTo>
                <a:close/>
                <a:moveTo>
                  <a:pt x="5401365" y="0"/>
                </a:moveTo>
                <a:lnTo>
                  <a:pt x="5438809" y="0"/>
                </a:lnTo>
                <a:lnTo>
                  <a:pt x="4210084" y="1228725"/>
                </a:lnTo>
                <a:lnTo>
                  <a:pt x="4172640" y="1228725"/>
                </a:lnTo>
                <a:close/>
                <a:moveTo>
                  <a:pt x="5335455" y="0"/>
                </a:moveTo>
                <a:lnTo>
                  <a:pt x="5391183" y="0"/>
                </a:lnTo>
                <a:lnTo>
                  <a:pt x="4162458" y="1228725"/>
                </a:lnTo>
                <a:lnTo>
                  <a:pt x="4106730" y="1228725"/>
                </a:lnTo>
                <a:close/>
                <a:moveTo>
                  <a:pt x="5306113" y="0"/>
                </a:moveTo>
                <a:lnTo>
                  <a:pt x="5325273" y="0"/>
                </a:lnTo>
                <a:lnTo>
                  <a:pt x="4096548" y="1228725"/>
                </a:lnTo>
                <a:lnTo>
                  <a:pt x="4077388" y="1228725"/>
                </a:lnTo>
                <a:close/>
                <a:moveTo>
                  <a:pt x="5258487" y="0"/>
                </a:moveTo>
                <a:lnTo>
                  <a:pt x="5295931" y="0"/>
                </a:lnTo>
                <a:lnTo>
                  <a:pt x="4067206" y="1228725"/>
                </a:lnTo>
                <a:lnTo>
                  <a:pt x="4029762" y="1228725"/>
                </a:lnTo>
                <a:close/>
                <a:moveTo>
                  <a:pt x="5210861" y="0"/>
                </a:moveTo>
                <a:lnTo>
                  <a:pt x="5248305" y="0"/>
                </a:lnTo>
                <a:lnTo>
                  <a:pt x="4019580" y="1228725"/>
                </a:lnTo>
                <a:lnTo>
                  <a:pt x="3982136" y="1228725"/>
                </a:lnTo>
                <a:close/>
                <a:moveTo>
                  <a:pt x="5191820" y="0"/>
                </a:moveTo>
                <a:lnTo>
                  <a:pt x="5200679" y="0"/>
                </a:lnTo>
                <a:lnTo>
                  <a:pt x="3971954" y="1228725"/>
                </a:lnTo>
                <a:lnTo>
                  <a:pt x="3963095" y="1228725"/>
                </a:lnTo>
                <a:close/>
                <a:moveTo>
                  <a:pt x="5096494" y="0"/>
                </a:moveTo>
                <a:lnTo>
                  <a:pt x="5181638" y="0"/>
                </a:lnTo>
                <a:lnTo>
                  <a:pt x="3952913" y="1228725"/>
                </a:lnTo>
                <a:lnTo>
                  <a:pt x="3867769" y="1228725"/>
                </a:lnTo>
                <a:close/>
                <a:moveTo>
                  <a:pt x="5067983" y="0"/>
                </a:moveTo>
                <a:lnTo>
                  <a:pt x="5086312" y="0"/>
                </a:lnTo>
                <a:lnTo>
                  <a:pt x="3857587" y="1228725"/>
                </a:lnTo>
                <a:lnTo>
                  <a:pt x="3839258" y="1228725"/>
                </a:lnTo>
                <a:close/>
                <a:moveTo>
                  <a:pt x="5020357" y="0"/>
                </a:moveTo>
                <a:lnTo>
                  <a:pt x="5057801" y="0"/>
                </a:lnTo>
                <a:lnTo>
                  <a:pt x="3829076" y="1228725"/>
                </a:lnTo>
                <a:lnTo>
                  <a:pt x="3791632" y="1228725"/>
                </a:lnTo>
                <a:close/>
                <a:moveTo>
                  <a:pt x="4963719" y="0"/>
                </a:moveTo>
                <a:lnTo>
                  <a:pt x="5010175" y="0"/>
                </a:lnTo>
                <a:lnTo>
                  <a:pt x="3781450" y="1228725"/>
                </a:lnTo>
                <a:lnTo>
                  <a:pt x="3734994" y="1228725"/>
                </a:lnTo>
                <a:close/>
                <a:moveTo>
                  <a:pt x="4925105" y="0"/>
                </a:moveTo>
                <a:lnTo>
                  <a:pt x="4953537" y="0"/>
                </a:lnTo>
                <a:lnTo>
                  <a:pt x="3724812" y="1228725"/>
                </a:lnTo>
                <a:lnTo>
                  <a:pt x="3696380" y="1228725"/>
                </a:lnTo>
                <a:close/>
                <a:moveTo>
                  <a:pt x="4877479" y="0"/>
                </a:moveTo>
                <a:lnTo>
                  <a:pt x="4914923" y="0"/>
                </a:lnTo>
                <a:lnTo>
                  <a:pt x="3686198" y="1228725"/>
                </a:lnTo>
                <a:lnTo>
                  <a:pt x="3648754" y="1228725"/>
                </a:lnTo>
                <a:close/>
                <a:moveTo>
                  <a:pt x="4829853" y="0"/>
                </a:moveTo>
                <a:lnTo>
                  <a:pt x="4867297" y="0"/>
                </a:lnTo>
                <a:lnTo>
                  <a:pt x="3638572" y="1228725"/>
                </a:lnTo>
                <a:lnTo>
                  <a:pt x="3601128" y="1228725"/>
                </a:lnTo>
                <a:close/>
                <a:moveTo>
                  <a:pt x="4800302" y="0"/>
                </a:moveTo>
                <a:lnTo>
                  <a:pt x="4819671" y="0"/>
                </a:lnTo>
                <a:lnTo>
                  <a:pt x="3590946" y="1228725"/>
                </a:lnTo>
                <a:lnTo>
                  <a:pt x="3571577" y="1228725"/>
                </a:lnTo>
                <a:close/>
                <a:moveTo>
                  <a:pt x="4734601" y="0"/>
                </a:moveTo>
                <a:lnTo>
                  <a:pt x="4790120" y="0"/>
                </a:lnTo>
                <a:lnTo>
                  <a:pt x="3561395" y="1228725"/>
                </a:lnTo>
                <a:lnTo>
                  <a:pt x="3505876" y="1228725"/>
                </a:lnTo>
                <a:close/>
                <a:moveTo>
                  <a:pt x="4639349" y="0"/>
                </a:moveTo>
                <a:lnTo>
                  <a:pt x="4724419" y="0"/>
                </a:lnTo>
                <a:lnTo>
                  <a:pt x="3495694" y="1228725"/>
                </a:lnTo>
                <a:lnTo>
                  <a:pt x="3410624" y="1228725"/>
                </a:lnTo>
                <a:close/>
                <a:moveTo>
                  <a:pt x="4591723" y="0"/>
                </a:moveTo>
                <a:lnTo>
                  <a:pt x="4629167" y="0"/>
                </a:lnTo>
                <a:lnTo>
                  <a:pt x="3400442" y="1228725"/>
                </a:lnTo>
                <a:lnTo>
                  <a:pt x="3362998" y="1228725"/>
                </a:lnTo>
                <a:close/>
                <a:moveTo>
                  <a:pt x="4572163" y="0"/>
                </a:moveTo>
                <a:lnTo>
                  <a:pt x="4572171" y="0"/>
                </a:lnTo>
                <a:lnTo>
                  <a:pt x="3343446" y="1228725"/>
                </a:lnTo>
                <a:lnTo>
                  <a:pt x="3343438" y="1228725"/>
                </a:lnTo>
                <a:close/>
                <a:moveTo>
                  <a:pt x="4544097" y="0"/>
                </a:moveTo>
                <a:lnTo>
                  <a:pt x="4561981" y="0"/>
                </a:lnTo>
                <a:lnTo>
                  <a:pt x="3333256" y="1228725"/>
                </a:lnTo>
                <a:lnTo>
                  <a:pt x="3315372" y="1228725"/>
                </a:lnTo>
                <a:close/>
                <a:moveTo>
                  <a:pt x="4496471" y="0"/>
                </a:moveTo>
                <a:lnTo>
                  <a:pt x="4533915" y="0"/>
                </a:lnTo>
                <a:lnTo>
                  <a:pt x="3305190" y="1228725"/>
                </a:lnTo>
                <a:lnTo>
                  <a:pt x="3267746" y="1228725"/>
                </a:lnTo>
                <a:close/>
                <a:moveTo>
                  <a:pt x="4401219" y="0"/>
                </a:moveTo>
                <a:lnTo>
                  <a:pt x="4486289" y="0"/>
                </a:lnTo>
                <a:lnTo>
                  <a:pt x="3257564" y="1228725"/>
                </a:lnTo>
                <a:lnTo>
                  <a:pt x="3172494" y="1228725"/>
                </a:lnTo>
                <a:close/>
                <a:moveTo>
                  <a:pt x="4353593" y="0"/>
                </a:moveTo>
                <a:lnTo>
                  <a:pt x="4391037" y="0"/>
                </a:lnTo>
                <a:lnTo>
                  <a:pt x="3162312" y="1228725"/>
                </a:lnTo>
                <a:lnTo>
                  <a:pt x="3124868" y="1228725"/>
                </a:lnTo>
                <a:close/>
                <a:moveTo>
                  <a:pt x="4305967" y="0"/>
                </a:moveTo>
                <a:lnTo>
                  <a:pt x="4343411" y="0"/>
                </a:lnTo>
                <a:lnTo>
                  <a:pt x="3114686" y="1228725"/>
                </a:lnTo>
                <a:lnTo>
                  <a:pt x="3077242" y="1228725"/>
                </a:lnTo>
                <a:close/>
                <a:moveTo>
                  <a:pt x="4252254" y="0"/>
                </a:moveTo>
                <a:lnTo>
                  <a:pt x="4295785" y="0"/>
                </a:lnTo>
                <a:lnTo>
                  <a:pt x="3067060" y="1228725"/>
                </a:lnTo>
                <a:lnTo>
                  <a:pt x="3023529" y="1228725"/>
                </a:lnTo>
                <a:close/>
                <a:moveTo>
                  <a:pt x="4210715" y="0"/>
                </a:moveTo>
                <a:lnTo>
                  <a:pt x="4242072" y="0"/>
                </a:lnTo>
                <a:lnTo>
                  <a:pt x="3013347" y="1228725"/>
                </a:lnTo>
                <a:lnTo>
                  <a:pt x="2981990" y="1228725"/>
                </a:lnTo>
                <a:close/>
                <a:moveTo>
                  <a:pt x="4163089" y="0"/>
                </a:moveTo>
                <a:lnTo>
                  <a:pt x="4200533" y="0"/>
                </a:lnTo>
                <a:lnTo>
                  <a:pt x="2971808" y="1228725"/>
                </a:lnTo>
                <a:lnTo>
                  <a:pt x="2934364" y="1228725"/>
                </a:lnTo>
                <a:close/>
                <a:moveTo>
                  <a:pt x="4067933" y="0"/>
                </a:moveTo>
                <a:lnTo>
                  <a:pt x="4152907" y="0"/>
                </a:lnTo>
                <a:lnTo>
                  <a:pt x="2924182" y="1228725"/>
                </a:lnTo>
                <a:lnTo>
                  <a:pt x="2839208" y="1228725"/>
                </a:lnTo>
                <a:close/>
                <a:moveTo>
                  <a:pt x="4049094" y="0"/>
                </a:moveTo>
                <a:lnTo>
                  <a:pt x="4057751" y="0"/>
                </a:lnTo>
                <a:lnTo>
                  <a:pt x="2829026" y="1228725"/>
                </a:lnTo>
                <a:lnTo>
                  <a:pt x="2820369" y="1228725"/>
                </a:lnTo>
                <a:close/>
                <a:moveTo>
                  <a:pt x="4020211" y="0"/>
                </a:moveTo>
                <a:lnTo>
                  <a:pt x="4038912" y="0"/>
                </a:lnTo>
                <a:lnTo>
                  <a:pt x="2810187" y="1228725"/>
                </a:lnTo>
                <a:lnTo>
                  <a:pt x="2791486" y="1228725"/>
                </a:lnTo>
                <a:close/>
                <a:moveTo>
                  <a:pt x="3982652" y="0"/>
                </a:moveTo>
                <a:lnTo>
                  <a:pt x="4010029" y="0"/>
                </a:lnTo>
                <a:lnTo>
                  <a:pt x="2781304" y="1228725"/>
                </a:lnTo>
                <a:lnTo>
                  <a:pt x="2753927" y="1228725"/>
                </a:lnTo>
                <a:close/>
                <a:moveTo>
                  <a:pt x="3924959" y="0"/>
                </a:moveTo>
                <a:lnTo>
                  <a:pt x="3972470" y="0"/>
                </a:lnTo>
                <a:lnTo>
                  <a:pt x="2743745" y="1228725"/>
                </a:lnTo>
                <a:lnTo>
                  <a:pt x="2696234" y="1228725"/>
                </a:lnTo>
                <a:close/>
                <a:moveTo>
                  <a:pt x="3886323" y="0"/>
                </a:moveTo>
                <a:lnTo>
                  <a:pt x="3914777" y="0"/>
                </a:lnTo>
                <a:lnTo>
                  <a:pt x="2686052" y="1228725"/>
                </a:lnTo>
                <a:lnTo>
                  <a:pt x="2657598" y="1228725"/>
                </a:lnTo>
                <a:close/>
                <a:moveTo>
                  <a:pt x="3848757" y="0"/>
                </a:moveTo>
                <a:lnTo>
                  <a:pt x="3876141" y="0"/>
                </a:lnTo>
                <a:lnTo>
                  <a:pt x="2647416" y="1228725"/>
                </a:lnTo>
                <a:lnTo>
                  <a:pt x="2620032" y="1228725"/>
                </a:lnTo>
                <a:close/>
                <a:moveTo>
                  <a:pt x="3782081" y="0"/>
                </a:moveTo>
                <a:lnTo>
                  <a:pt x="3838575" y="0"/>
                </a:lnTo>
                <a:lnTo>
                  <a:pt x="2609850" y="1228725"/>
                </a:lnTo>
                <a:lnTo>
                  <a:pt x="2553356" y="1228725"/>
                </a:lnTo>
                <a:close/>
                <a:moveTo>
                  <a:pt x="3734455" y="0"/>
                </a:moveTo>
                <a:lnTo>
                  <a:pt x="3771899" y="0"/>
                </a:lnTo>
                <a:lnTo>
                  <a:pt x="2543174" y="1228725"/>
                </a:lnTo>
                <a:lnTo>
                  <a:pt x="2505730" y="1228725"/>
                </a:lnTo>
                <a:close/>
                <a:moveTo>
                  <a:pt x="3639203" y="0"/>
                </a:moveTo>
                <a:lnTo>
                  <a:pt x="3724273" y="0"/>
                </a:lnTo>
                <a:lnTo>
                  <a:pt x="2495548" y="1228725"/>
                </a:lnTo>
                <a:lnTo>
                  <a:pt x="2410478" y="1228725"/>
                </a:lnTo>
                <a:close/>
                <a:moveTo>
                  <a:pt x="3591577" y="0"/>
                </a:moveTo>
                <a:lnTo>
                  <a:pt x="3620177" y="0"/>
                </a:lnTo>
                <a:lnTo>
                  <a:pt x="2391452" y="1228725"/>
                </a:lnTo>
                <a:lnTo>
                  <a:pt x="2362852" y="1228725"/>
                </a:lnTo>
                <a:close/>
                <a:moveTo>
                  <a:pt x="3496325" y="0"/>
                </a:moveTo>
                <a:lnTo>
                  <a:pt x="3581395" y="0"/>
                </a:lnTo>
                <a:lnTo>
                  <a:pt x="2352670" y="1228725"/>
                </a:lnTo>
                <a:lnTo>
                  <a:pt x="2267600" y="1228725"/>
                </a:lnTo>
                <a:close/>
                <a:moveTo>
                  <a:pt x="3455881" y="0"/>
                </a:moveTo>
                <a:lnTo>
                  <a:pt x="3486143" y="0"/>
                </a:lnTo>
                <a:lnTo>
                  <a:pt x="2257418" y="1228725"/>
                </a:lnTo>
                <a:lnTo>
                  <a:pt x="2227156" y="1228725"/>
                </a:lnTo>
                <a:close/>
                <a:moveTo>
                  <a:pt x="3401073" y="0"/>
                </a:moveTo>
                <a:lnTo>
                  <a:pt x="3445699" y="0"/>
                </a:lnTo>
                <a:lnTo>
                  <a:pt x="2216974" y="1228725"/>
                </a:lnTo>
                <a:lnTo>
                  <a:pt x="2172348" y="1228725"/>
                </a:lnTo>
                <a:close/>
                <a:moveTo>
                  <a:pt x="3353447" y="0"/>
                </a:moveTo>
                <a:lnTo>
                  <a:pt x="3390891" y="0"/>
                </a:lnTo>
                <a:lnTo>
                  <a:pt x="2162166" y="1228725"/>
                </a:lnTo>
                <a:lnTo>
                  <a:pt x="2124722" y="1228725"/>
                </a:lnTo>
                <a:close/>
                <a:moveTo>
                  <a:pt x="3305821" y="0"/>
                </a:moveTo>
                <a:lnTo>
                  <a:pt x="3335090" y="0"/>
                </a:lnTo>
                <a:lnTo>
                  <a:pt x="2106365" y="1228725"/>
                </a:lnTo>
                <a:lnTo>
                  <a:pt x="2077096" y="1228725"/>
                </a:lnTo>
                <a:close/>
                <a:moveTo>
                  <a:pt x="3210569" y="0"/>
                </a:moveTo>
                <a:lnTo>
                  <a:pt x="3295639" y="0"/>
                </a:lnTo>
                <a:lnTo>
                  <a:pt x="2066914" y="1228725"/>
                </a:lnTo>
                <a:lnTo>
                  <a:pt x="1981844" y="1228725"/>
                </a:lnTo>
                <a:close/>
                <a:moveTo>
                  <a:pt x="3162943" y="0"/>
                </a:moveTo>
                <a:lnTo>
                  <a:pt x="3200387" y="0"/>
                </a:lnTo>
                <a:lnTo>
                  <a:pt x="1971662" y="1228725"/>
                </a:lnTo>
                <a:lnTo>
                  <a:pt x="1934218" y="1228725"/>
                </a:lnTo>
                <a:close/>
                <a:moveTo>
                  <a:pt x="3115317" y="0"/>
                </a:moveTo>
                <a:lnTo>
                  <a:pt x="3152761" y="0"/>
                </a:lnTo>
                <a:lnTo>
                  <a:pt x="1924036" y="1228725"/>
                </a:lnTo>
                <a:lnTo>
                  <a:pt x="1886592" y="1228725"/>
                </a:lnTo>
                <a:close/>
                <a:moveTo>
                  <a:pt x="3067691" y="0"/>
                </a:moveTo>
                <a:lnTo>
                  <a:pt x="3096742" y="0"/>
                </a:lnTo>
                <a:lnTo>
                  <a:pt x="1868017" y="1228725"/>
                </a:lnTo>
                <a:lnTo>
                  <a:pt x="1838966" y="1228725"/>
                </a:lnTo>
                <a:close/>
                <a:moveTo>
                  <a:pt x="3020065" y="0"/>
                </a:moveTo>
                <a:lnTo>
                  <a:pt x="3057509" y="0"/>
                </a:lnTo>
                <a:lnTo>
                  <a:pt x="1828784" y="1228725"/>
                </a:lnTo>
                <a:lnTo>
                  <a:pt x="1791340" y="1228725"/>
                </a:lnTo>
                <a:close/>
                <a:moveTo>
                  <a:pt x="2954027" y="0"/>
                </a:moveTo>
                <a:lnTo>
                  <a:pt x="3009883" y="0"/>
                </a:lnTo>
                <a:lnTo>
                  <a:pt x="1781158" y="1228725"/>
                </a:lnTo>
                <a:lnTo>
                  <a:pt x="1725304" y="1228725"/>
                </a:lnTo>
                <a:close/>
                <a:moveTo>
                  <a:pt x="2877187" y="0"/>
                </a:moveTo>
                <a:lnTo>
                  <a:pt x="2943845" y="0"/>
                </a:lnTo>
                <a:lnTo>
                  <a:pt x="1715122" y="1228725"/>
                </a:lnTo>
                <a:lnTo>
                  <a:pt x="1648464" y="1228725"/>
                </a:lnTo>
                <a:close/>
                <a:moveTo>
                  <a:pt x="2866247" y="0"/>
                </a:moveTo>
                <a:lnTo>
                  <a:pt x="2867005" y="0"/>
                </a:lnTo>
                <a:lnTo>
                  <a:pt x="1638282" y="1228725"/>
                </a:lnTo>
                <a:lnTo>
                  <a:pt x="1637524" y="1228725"/>
                </a:lnTo>
                <a:close/>
                <a:moveTo>
                  <a:pt x="2829561" y="0"/>
                </a:moveTo>
                <a:lnTo>
                  <a:pt x="2856065" y="0"/>
                </a:lnTo>
                <a:lnTo>
                  <a:pt x="1627342" y="1228725"/>
                </a:lnTo>
                <a:lnTo>
                  <a:pt x="1600839" y="1228725"/>
                </a:lnTo>
                <a:close/>
                <a:moveTo>
                  <a:pt x="2781935" y="0"/>
                </a:moveTo>
                <a:lnTo>
                  <a:pt x="2819379" y="0"/>
                </a:lnTo>
                <a:lnTo>
                  <a:pt x="1590656" y="1228725"/>
                </a:lnTo>
                <a:lnTo>
                  <a:pt x="1553212" y="1228725"/>
                </a:lnTo>
                <a:close/>
                <a:moveTo>
                  <a:pt x="2726978" y="0"/>
                </a:moveTo>
                <a:lnTo>
                  <a:pt x="2771753" y="0"/>
                </a:lnTo>
                <a:lnTo>
                  <a:pt x="1543030" y="1228725"/>
                </a:lnTo>
                <a:lnTo>
                  <a:pt x="1498254" y="1228725"/>
                </a:lnTo>
                <a:close/>
                <a:moveTo>
                  <a:pt x="2686683" y="0"/>
                </a:moveTo>
                <a:lnTo>
                  <a:pt x="2716796" y="0"/>
                </a:lnTo>
                <a:lnTo>
                  <a:pt x="1488074" y="1228725"/>
                </a:lnTo>
                <a:lnTo>
                  <a:pt x="1457960" y="1228725"/>
                </a:lnTo>
                <a:close/>
                <a:moveTo>
                  <a:pt x="2675809" y="0"/>
                </a:moveTo>
                <a:lnTo>
                  <a:pt x="2676501" y="0"/>
                </a:lnTo>
                <a:lnTo>
                  <a:pt x="1447778" y="1228725"/>
                </a:lnTo>
                <a:lnTo>
                  <a:pt x="1447085" y="1228725"/>
                </a:lnTo>
                <a:close/>
                <a:moveTo>
                  <a:pt x="2591431" y="0"/>
                </a:moveTo>
                <a:lnTo>
                  <a:pt x="2665627" y="0"/>
                </a:lnTo>
                <a:lnTo>
                  <a:pt x="1436904" y="1228725"/>
                </a:lnTo>
                <a:lnTo>
                  <a:pt x="1362708" y="1228725"/>
                </a:lnTo>
                <a:close/>
                <a:moveTo>
                  <a:pt x="2543805" y="0"/>
                </a:moveTo>
                <a:lnTo>
                  <a:pt x="2581249" y="0"/>
                </a:lnTo>
                <a:lnTo>
                  <a:pt x="1352527" y="1228725"/>
                </a:lnTo>
                <a:lnTo>
                  <a:pt x="1315082" y="1228725"/>
                </a:lnTo>
                <a:close/>
                <a:moveTo>
                  <a:pt x="2486654" y="0"/>
                </a:moveTo>
                <a:lnTo>
                  <a:pt x="2533623" y="0"/>
                </a:lnTo>
                <a:lnTo>
                  <a:pt x="1304900" y="1228725"/>
                </a:lnTo>
                <a:lnTo>
                  <a:pt x="1257931" y="1228725"/>
                </a:lnTo>
                <a:close/>
                <a:moveTo>
                  <a:pt x="2448553" y="0"/>
                </a:moveTo>
                <a:lnTo>
                  <a:pt x="2476472" y="0"/>
                </a:lnTo>
                <a:lnTo>
                  <a:pt x="1247750" y="1228725"/>
                </a:lnTo>
                <a:lnTo>
                  <a:pt x="1219830" y="1228725"/>
                </a:lnTo>
                <a:close/>
                <a:moveTo>
                  <a:pt x="2419977" y="0"/>
                </a:moveTo>
                <a:lnTo>
                  <a:pt x="2438371" y="0"/>
                </a:lnTo>
                <a:lnTo>
                  <a:pt x="1209648" y="1228725"/>
                </a:lnTo>
                <a:lnTo>
                  <a:pt x="1191255" y="1228725"/>
                </a:lnTo>
                <a:close/>
                <a:moveTo>
                  <a:pt x="2324726" y="0"/>
                </a:moveTo>
                <a:lnTo>
                  <a:pt x="2409795" y="0"/>
                </a:lnTo>
                <a:lnTo>
                  <a:pt x="1181072" y="1228725"/>
                </a:lnTo>
                <a:lnTo>
                  <a:pt x="1096003" y="1228725"/>
                </a:lnTo>
                <a:close/>
                <a:moveTo>
                  <a:pt x="2305675" y="0"/>
                </a:moveTo>
                <a:lnTo>
                  <a:pt x="2314544" y="0"/>
                </a:lnTo>
                <a:lnTo>
                  <a:pt x="1085821" y="1228725"/>
                </a:lnTo>
                <a:lnTo>
                  <a:pt x="1076952" y="1228725"/>
                </a:lnTo>
                <a:close/>
                <a:moveTo>
                  <a:pt x="2258049" y="0"/>
                </a:moveTo>
                <a:lnTo>
                  <a:pt x="2295493" y="0"/>
                </a:lnTo>
                <a:lnTo>
                  <a:pt x="1066770" y="1228725"/>
                </a:lnTo>
                <a:lnTo>
                  <a:pt x="1029326" y="1228725"/>
                </a:lnTo>
                <a:close/>
                <a:moveTo>
                  <a:pt x="2229460" y="0"/>
                </a:moveTo>
                <a:lnTo>
                  <a:pt x="2247867" y="0"/>
                </a:lnTo>
                <a:lnTo>
                  <a:pt x="1019145" y="1228725"/>
                </a:lnTo>
                <a:lnTo>
                  <a:pt x="1000738" y="1228725"/>
                </a:lnTo>
                <a:close/>
                <a:moveTo>
                  <a:pt x="2115475" y="0"/>
                </a:moveTo>
                <a:lnTo>
                  <a:pt x="2210644" y="0"/>
                </a:lnTo>
                <a:lnTo>
                  <a:pt x="981921" y="1228725"/>
                </a:lnTo>
                <a:lnTo>
                  <a:pt x="886752" y="1228725"/>
                </a:lnTo>
                <a:close/>
                <a:moveTo>
                  <a:pt x="2000869" y="0"/>
                </a:moveTo>
                <a:lnTo>
                  <a:pt x="2095464" y="0"/>
                </a:lnTo>
                <a:lnTo>
                  <a:pt x="866741" y="1228725"/>
                </a:lnTo>
                <a:lnTo>
                  <a:pt x="772146" y="1228725"/>
                </a:lnTo>
                <a:close/>
                <a:moveTo>
                  <a:pt x="1972293" y="0"/>
                </a:moveTo>
                <a:lnTo>
                  <a:pt x="1981324" y="0"/>
                </a:lnTo>
                <a:lnTo>
                  <a:pt x="752600" y="1228725"/>
                </a:lnTo>
                <a:lnTo>
                  <a:pt x="743570" y="1228725"/>
                </a:lnTo>
                <a:close/>
                <a:moveTo>
                  <a:pt x="1896092" y="0"/>
                </a:moveTo>
                <a:lnTo>
                  <a:pt x="1962111" y="0"/>
                </a:lnTo>
                <a:lnTo>
                  <a:pt x="733387" y="1228725"/>
                </a:lnTo>
                <a:lnTo>
                  <a:pt x="667369" y="1228725"/>
                </a:lnTo>
                <a:close/>
                <a:moveTo>
                  <a:pt x="1781789" y="0"/>
                </a:moveTo>
                <a:lnTo>
                  <a:pt x="1885910" y="0"/>
                </a:lnTo>
                <a:lnTo>
                  <a:pt x="657187" y="1228725"/>
                </a:lnTo>
                <a:lnTo>
                  <a:pt x="553066" y="1228725"/>
                </a:lnTo>
                <a:close/>
                <a:moveTo>
                  <a:pt x="1718745" y="0"/>
                </a:moveTo>
                <a:lnTo>
                  <a:pt x="1771607" y="0"/>
                </a:lnTo>
                <a:lnTo>
                  <a:pt x="542885" y="1228725"/>
                </a:lnTo>
                <a:lnTo>
                  <a:pt x="490022" y="1228725"/>
                </a:lnTo>
                <a:close/>
                <a:moveTo>
                  <a:pt x="1686539" y="0"/>
                </a:moveTo>
                <a:lnTo>
                  <a:pt x="1706530" y="0"/>
                </a:lnTo>
                <a:lnTo>
                  <a:pt x="477805" y="1228725"/>
                </a:lnTo>
                <a:lnTo>
                  <a:pt x="457813" y="1228725"/>
                </a:lnTo>
                <a:close/>
                <a:moveTo>
                  <a:pt x="1662861" y="0"/>
                </a:moveTo>
                <a:lnTo>
                  <a:pt x="1676358" y="0"/>
                </a:lnTo>
                <a:lnTo>
                  <a:pt x="447632" y="1228725"/>
                </a:lnTo>
                <a:lnTo>
                  <a:pt x="434136" y="1228725"/>
                </a:lnTo>
                <a:close/>
                <a:moveTo>
                  <a:pt x="1638914" y="0"/>
                </a:moveTo>
                <a:lnTo>
                  <a:pt x="1652680" y="0"/>
                </a:lnTo>
                <a:lnTo>
                  <a:pt x="423954" y="1228725"/>
                </a:lnTo>
                <a:lnTo>
                  <a:pt x="410188" y="1228725"/>
                </a:lnTo>
                <a:close/>
                <a:moveTo>
                  <a:pt x="1571256" y="0"/>
                </a:moveTo>
                <a:lnTo>
                  <a:pt x="1628730" y="0"/>
                </a:lnTo>
                <a:lnTo>
                  <a:pt x="400005" y="1228725"/>
                </a:lnTo>
                <a:lnTo>
                  <a:pt x="342531" y="1228725"/>
                </a:lnTo>
                <a:close/>
                <a:moveTo>
                  <a:pt x="1496035" y="0"/>
                </a:moveTo>
                <a:lnTo>
                  <a:pt x="1561074" y="0"/>
                </a:lnTo>
                <a:lnTo>
                  <a:pt x="332349" y="1228725"/>
                </a:lnTo>
                <a:lnTo>
                  <a:pt x="267311" y="1228725"/>
                </a:lnTo>
                <a:close/>
                <a:moveTo>
                  <a:pt x="1429359" y="0"/>
                </a:moveTo>
                <a:lnTo>
                  <a:pt x="1485852" y="0"/>
                </a:lnTo>
                <a:lnTo>
                  <a:pt x="257128" y="1228725"/>
                </a:lnTo>
                <a:lnTo>
                  <a:pt x="200634" y="1228725"/>
                </a:lnTo>
                <a:close/>
                <a:moveTo>
                  <a:pt x="1372295" y="0"/>
                </a:moveTo>
                <a:lnTo>
                  <a:pt x="1419176" y="0"/>
                </a:lnTo>
                <a:lnTo>
                  <a:pt x="190451" y="1228725"/>
                </a:lnTo>
                <a:lnTo>
                  <a:pt x="143570" y="1228725"/>
                </a:lnTo>
                <a:close/>
                <a:moveTo>
                  <a:pt x="1286784" y="0"/>
                </a:moveTo>
                <a:lnTo>
                  <a:pt x="1342975" y="0"/>
                </a:lnTo>
                <a:lnTo>
                  <a:pt x="114250" y="1228725"/>
                </a:lnTo>
                <a:lnTo>
                  <a:pt x="58058" y="1228725"/>
                </a:lnTo>
                <a:close/>
                <a:moveTo>
                  <a:pt x="1210279" y="0"/>
                </a:moveTo>
                <a:lnTo>
                  <a:pt x="1276601" y="0"/>
                </a:lnTo>
                <a:lnTo>
                  <a:pt x="47877" y="1228725"/>
                </a:lnTo>
                <a:lnTo>
                  <a:pt x="0" y="1228725"/>
                </a:lnTo>
                <a:lnTo>
                  <a:pt x="0" y="1210280"/>
                </a:lnTo>
                <a:close/>
                <a:moveTo>
                  <a:pt x="1164892" y="0"/>
                </a:moveTo>
                <a:lnTo>
                  <a:pt x="1200097" y="0"/>
                </a:lnTo>
                <a:lnTo>
                  <a:pt x="0" y="1200098"/>
                </a:lnTo>
                <a:lnTo>
                  <a:pt x="0" y="1164894"/>
                </a:lnTo>
                <a:close/>
                <a:moveTo>
                  <a:pt x="1115027" y="0"/>
                </a:moveTo>
                <a:lnTo>
                  <a:pt x="1154710" y="0"/>
                </a:lnTo>
                <a:lnTo>
                  <a:pt x="0" y="1154712"/>
                </a:lnTo>
                <a:lnTo>
                  <a:pt x="0" y="1115028"/>
                </a:lnTo>
                <a:close/>
                <a:moveTo>
                  <a:pt x="1067401" y="0"/>
                </a:moveTo>
                <a:lnTo>
                  <a:pt x="1104845" y="0"/>
                </a:lnTo>
                <a:lnTo>
                  <a:pt x="0" y="1104846"/>
                </a:lnTo>
                <a:lnTo>
                  <a:pt x="0" y="1067402"/>
                </a:lnTo>
                <a:close/>
                <a:moveTo>
                  <a:pt x="991200" y="0"/>
                </a:moveTo>
                <a:lnTo>
                  <a:pt x="1057219" y="0"/>
                </a:lnTo>
                <a:lnTo>
                  <a:pt x="0" y="1057220"/>
                </a:lnTo>
                <a:lnTo>
                  <a:pt x="0" y="991201"/>
                </a:lnTo>
                <a:close/>
                <a:moveTo>
                  <a:pt x="972149" y="0"/>
                </a:moveTo>
                <a:lnTo>
                  <a:pt x="981018" y="0"/>
                </a:lnTo>
                <a:lnTo>
                  <a:pt x="0" y="981019"/>
                </a:lnTo>
                <a:lnTo>
                  <a:pt x="0" y="972150"/>
                </a:lnTo>
                <a:close/>
                <a:moveTo>
                  <a:pt x="905473" y="0"/>
                </a:moveTo>
                <a:lnTo>
                  <a:pt x="961967" y="0"/>
                </a:lnTo>
                <a:lnTo>
                  <a:pt x="0" y="961968"/>
                </a:lnTo>
                <a:lnTo>
                  <a:pt x="0" y="905474"/>
                </a:lnTo>
                <a:close/>
                <a:moveTo>
                  <a:pt x="876898" y="0"/>
                </a:moveTo>
                <a:lnTo>
                  <a:pt x="895291" y="0"/>
                </a:lnTo>
                <a:lnTo>
                  <a:pt x="0" y="895292"/>
                </a:lnTo>
                <a:lnTo>
                  <a:pt x="0" y="876898"/>
                </a:lnTo>
                <a:close/>
                <a:moveTo>
                  <a:pt x="829273" y="0"/>
                </a:moveTo>
                <a:lnTo>
                  <a:pt x="866715" y="0"/>
                </a:lnTo>
                <a:lnTo>
                  <a:pt x="0" y="866716"/>
                </a:lnTo>
                <a:lnTo>
                  <a:pt x="0" y="829272"/>
                </a:lnTo>
                <a:close/>
                <a:moveTo>
                  <a:pt x="762174" y="0"/>
                </a:moveTo>
                <a:lnTo>
                  <a:pt x="819089" y="0"/>
                </a:lnTo>
                <a:lnTo>
                  <a:pt x="0" y="819090"/>
                </a:lnTo>
                <a:lnTo>
                  <a:pt x="0" y="762174"/>
                </a:lnTo>
                <a:close/>
                <a:moveTo>
                  <a:pt x="734019" y="0"/>
                </a:moveTo>
                <a:lnTo>
                  <a:pt x="751991" y="0"/>
                </a:lnTo>
                <a:lnTo>
                  <a:pt x="0" y="751991"/>
                </a:lnTo>
                <a:lnTo>
                  <a:pt x="0" y="734021"/>
                </a:lnTo>
                <a:close/>
                <a:moveTo>
                  <a:pt x="686394" y="0"/>
                </a:moveTo>
                <a:lnTo>
                  <a:pt x="723837" y="0"/>
                </a:lnTo>
                <a:lnTo>
                  <a:pt x="0" y="723838"/>
                </a:lnTo>
                <a:lnTo>
                  <a:pt x="0" y="686394"/>
                </a:lnTo>
                <a:close/>
                <a:moveTo>
                  <a:pt x="638768" y="0"/>
                </a:moveTo>
                <a:lnTo>
                  <a:pt x="676211" y="0"/>
                </a:lnTo>
                <a:lnTo>
                  <a:pt x="0" y="676212"/>
                </a:lnTo>
                <a:lnTo>
                  <a:pt x="0" y="638769"/>
                </a:lnTo>
                <a:close/>
                <a:moveTo>
                  <a:pt x="569982" y="0"/>
                </a:moveTo>
                <a:lnTo>
                  <a:pt x="628586" y="0"/>
                </a:lnTo>
                <a:lnTo>
                  <a:pt x="0" y="628586"/>
                </a:lnTo>
                <a:lnTo>
                  <a:pt x="0" y="569984"/>
                </a:lnTo>
                <a:close/>
                <a:moveTo>
                  <a:pt x="543516" y="0"/>
                </a:moveTo>
                <a:lnTo>
                  <a:pt x="559801" y="0"/>
                </a:lnTo>
                <a:lnTo>
                  <a:pt x="0" y="559802"/>
                </a:lnTo>
                <a:lnTo>
                  <a:pt x="0" y="543517"/>
                </a:lnTo>
                <a:close/>
                <a:moveTo>
                  <a:pt x="456164" y="0"/>
                </a:moveTo>
                <a:lnTo>
                  <a:pt x="533333" y="0"/>
                </a:lnTo>
                <a:lnTo>
                  <a:pt x="0" y="533334"/>
                </a:lnTo>
                <a:lnTo>
                  <a:pt x="0" y="456163"/>
                </a:lnTo>
                <a:close/>
                <a:moveTo>
                  <a:pt x="410378" y="0"/>
                </a:moveTo>
                <a:lnTo>
                  <a:pt x="445980" y="0"/>
                </a:lnTo>
                <a:lnTo>
                  <a:pt x="0" y="445981"/>
                </a:lnTo>
                <a:lnTo>
                  <a:pt x="0" y="410379"/>
                </a:lnTo>
                <a:close/>
                <a:moveTo>
                  <a:pt x="341896" y="0"/>
                </a:moveTo>
                <a:lnTo>
                  <a:pt x="390456" y="0"/>
                </a:lnTo>
                <a:lnTo>
                  <a:pt x="0" y="390457"/>
                </a:lnTo>
                <a:lnTo>
                  <a:pt x="0" y="341896"/>
                </a:lnTo>
                <a:close/>
                <a:moveTo>
                  <a:pt x="305386" y="0"/>
                </a:moveTo>
                <a:lnTo>
                  <a:pt x="331712" y="0"/>
                </a:lnTo>
                <a:lnTo>
                  <a:pt x="0" y="331714"/>
                </a:lnTo>
                <a:lnTo>
                  <a:pt x="0" y="305387"/>
                </a:lnTo>
                <a:close/>
                <a:moveTo>
                  <a:pt x="210134" y="0"/>
                </a:moveTo>
                <a:lnTo>
                  <a:pt x="295203" y="0"/>
                </a:lnTo>
                <a:lnTo>
                  <a:pt x="0" y="295205"/>
                </a:lnTo>
                <a:lnTo>
                  <a:pt x="0" y="210135"/>
                </a:lnTo>
                <a:close/>
                <a:moveTo>
                  <a:pt x="162510" y="0"/>
                </a:moveTo>
                <a:lnTo>
                  <a:pt x="199952" y="0"/>
                </a:lnTo>
                <a:lnTo>
                  <a:pt x="0" y="199953"/>
                </a:lnTo>
                <a:lnTo>
                  <a:pt x="0" y="162509"/>
                </a:lnTo>
                <a:close/>
                <a:moveTo>
                  <a:pt x="67256" y="0"/>
                </a:moveTo>
                <a:lnTo>
                  <a:pt x="149577" y="0"/>
                </a:lnTo>
                <a:lnTo>
                  <a:pt x="0" y="149577"/>
                </a:lnTo>
                <a:lnTo>
                  <a:pt x="0" y="67257"/>
                </a:lnTo>
                <a:close/>
                <a:moveTo>
                  <a:pt x="27896" y="0"/>
                </a:moveTo>
                <a:lnTo>
                  <a:pt x="57073" y="0"/>
                </a:lnTo>
                <a:lnTo>
                  <a:pt x="0" y="57075"/>
                </a:lnTo>
                <a:lnTo>
                  <a:pt x="0" y="27895"/>
                </a:lnTo>
                <a:close/>
                <a:moveTo>
                  <a:pt x="0" y="0"/>
                </a:moveTo>
                <a:lnTo>
                  <a:pt x="9449" y="0"/>
                </a:lnTo>
                <a:lnTo>
                  <a:pt x="0" y="9449"/>
                </a:lnTo>
                <a:close/>
              </a:path>
            </a:pathLst>
          </a:custGeom>
          <a:solidFill>
            <a:srgbClr val="EBEE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/>
          <p:nvPr/>
        </p:nvSpPr>
        <p:spPr>
          <a:xfrm flipH="1">
            <a:off x="7574098" y="5092881"/>
            <a:ext cx="1224002" cy="226081"/>
          </a:xfrm>
          <a:custGeom>
            <a:rect b="b" l="l" r="r" t="t"/>
            <a:pathLst>
              <a:path extrusionOk="0" h="1228725" w="5810246">
                <a:moveTo>
                  <a:pt x="5810246" y="1172572"/>
                </a:moveTo>
                <a:lnTo>
                  <a:pt x="5810246" y="1228725"/>
                </a:lnTo>
                <a:lnTo>
                  <a:pt x="5754093" y="1228725"/>
                </a:lnTo>
                <a:close/>
                <a:moveTo>
                  <a:pt x="5810246" y="1115151"/>
                </a:moveTo>
                <a:lnTo>
                  <a:pt x="5810246" y="1162390"/>
                </a:lnTo>
                <a:lnTo>
                  <a:pt x="5743911" y="1228725"/>
                </a:lnTo>
                <a:lnTo>
                  <a:pt x="5696672" y="1228725"/>
                </a:lnTo>
                <a:close/>
                <a:moveTo>
                  <a:pt x="5810246" y="1079158"/>
                </a:moveTo>
                <a:lnTo>
                  <a:pt x="5810246" y="1104969"/>
                </a:lnTo>
                <a:lnTo>
                  <a:pt x="5686490" y="1228725"/>
                </a:lnTo>
                <a:lnTo>
                  <a:pt x="5660679" y="1228725"/>
                </a:lnTo>
                <a:close/>
                <a:moveTo>
                  <a:pt x="5810246" y="1067525"/>
                </a:moveTo>
                <a:lnTo>
                  <a:pt x="5810246" y="1068976"/>
                </a:lnTo>
                <a:lnTo>
                  <a:pt x="5650497" y="1228725"/>
                </a:lnTo>
                <a:lnTo>
                  <a:pt x="5649046" y="1228725"/>
                </a:lnTo>
                <a:close/>
                <a:moveTo>
                  <a:pt x="5810246" y="1020236"/>
                </a:moveTo>
                <a:lnTo>
                  <a:pt x="5810246" y="1057343"/>
                </a:lnTo>
                <a:lnTo>
                  <a:pt x="5638864" y="1228725"/>
                </a:lnTo>
                <a:lnTo>
                  <a:pt x="5601757" y="1228725"/>
                </a:lnTo>
                <a:close/>
                <a:moveTo>
                  <a:pt x="5810246" y="924647"/>
                </a:moveTo>
                <a:lnTo>
                  <a:pt x="5810246" y="1010054"/>
                </a:lnTo>
                <a:lnTo>
                  <a:pt x="5591575" y="1228725"/>
                </a:lnTo>
                <a:lnTo>
                  <a:pt x="5506168" y="1228725"/>
                </a:lnTo>
                <a:close/>
                <a:moveTo>
                  <a:pt x="5810246" y="877021"/>
                </a:moveTo>
                <a:lnTo>
                  <a:pt x="5810246" y="914465"/>
                </a:lnTo>
                <a:lnTo>
                  <a:pt x="5495986" y="1228725"/>
                </a:lnTo>
                <a:lnTo>
                  <a:pt x="5458542" y="1228725"/>
                </a:lnTo>
                <a:close/>
                <a:moveTo>
                  <a:pt x="5810246" y="840197"/>
                </a:moveTo>
                <a:lnTo>
                  <a:pt x="5810246" y="866839"/>
                </a:lnTo>
                <a:lnTo>
                  <a:pt x="5448360" y="1228725"/>
                </a:lnTo>
                <a:lnTo>
                  <a:pt x="5421718" y="1228725"/>
                </a:lnTo>
                <a:close/>
                <a:moveTo>
                  <a:pt x="5810246" y="829900"/>
                </a:moveTo>
                <a:lnTo>
                  <a:pt x="5810246" y="830015"/>
                </a:lnTo>
                <a:lnTo>
                  <a:pt x="5411536" y="1228725"/>
                </a:lnTo>
                <a:lnTo>
                  <a:pt x="5411421" y="1228725"/>
                </a:lnTo>
                <a:close/>
                <a:moveTo>
                  <a:pt x="5810246" y="781769"/>
                </a:moveTo>
                <a:lnTo>
                  <a:pt x="5810246" y="819718"/>
                </a:lnTo>
                <a:lnTo>
                  <a:pt x="5401239" y="1228725"/>
                </a:lnTo>
                <a:lnTo>
                  <a:pt x="5363290" y="1228725"/>
                </a:lnTo>
                <a:close/>
                <a:moveTo>
                  <a:pt x="5810246" y="696500"/>
                </a:moveTo>
                <a:lnTo>
                  <a:pt x="5810246" y="771587"/>
                </a:lnTo>
                <a:lnTo>
                  <a:pt x="5353108" y="1228725"/>
                </a:lnTo>
                <a:lnTo>
                  <a:pt x="5278021" y="1228725"/>
                </a:lnTo>
                <a:close/>
                <a:moveTo>
                  <a:pt x="5810246" y="638891"/>
                </a:moveTo>
                <a:lnTo>
                  <a:pt x="5810246" y="686318"/>
                </a:lnTo>
                <a:lnTo>
                  <a:pt x="5267839" y="1228725"/>
                </a:lnTo>
                <a:lnTo>
                  <a:pt x="5220412" y="1228725"/>
                </a:lnTo>
                <a:close/>
                <a:moveTo>
                  <a:pt x="5810246" y="591265"/>
                </a:moveTo>
                <a:lnTo>
                  <a:pt x="5810246" y="628709"/>
                </a:lnTo>
                <a:lnTo>
                  <a:pt x="5210230" y="1228725"/>
                </a:lnTo>
                <a:lnTo>
                  <a:pt x="5172786" y="1228725"/>
                </a:lnTo>
                <a:close/>
                <a:moveTo>
                  <a:pt x="5810246" y="543639"/>
                </a:moveTo>
                <a:lnTo>
                  <a:pt x="5810246" y="581083"/>
                </a:lnTo>
                <a:lnTo>
                  <a:pt x="5162604" y="1228725"/>
                </a:lnTo>
                <a:lnTo>
                  <a:pt x="5125160" y="1228725"/>
                </a:lnTo>
                <a:close/>
                <a:moveTo>
                  <a:pt x="5810246" y="448387"/>
                </a:moveTo>
                <a:lnTo>
                  <a:pt x="5810246" y="533457"/>
                </a:lnTo>
                <a:lnTo>
                  <a:pt x="5114978" y="1228725"/>
                </a:lnTo>
                <a:lnTo>
                  <a:pt x="5029908" y="1228725"/>
                </a:lnTo>
                <a:close/>
                <a:moveTo>
                  <a:pt x="5810246" y="420075"/>
                </a:moveTo>
                <a:lnTo>
                  <a:pt x="5810246" y="438205"/>
                </a:lnTo>
                <a:lnTo>
                  <a:pt x="5019726" y="1228725"/>
                </a:lnTo>
                <a:lnTo>
                  <a:pt x="5001596" y="1228725"/>
                </a:lnTo>
                <a:close/>
                <a:moveTo>
                  <a:pt x="5810246" y="353136"/>
                </a:moveTo>
                <a:lnTo>
                  <a:pt x="5810246" y="409893"/>
                </a:lnTo>
                <a:lnTo>
                  <a:pt x="4991414" y="1228725"/>
                </a:lnTo>
                <a:lnTo>
                  <a:pt x="4934656" y="1228725"/>
                </a:lnTo>
                <a:close/>
                <a:moveTo>
                  <a:pt x="5810246" y="305510"/>
                </a:moveTo>
                <a:lnTo>
                  <a:pt x="5810246" y="342953"/>
                </a:lnTo>
                <a:lnTo>
                  <a:pt x="4924474" y="1228725"/>
                </a:lnTo>
                <a:lnTo>
                  <a:pt x="4887030" y="1228725"/>
                </a:lnTo>
                <a:close/>
                <a:moveTo>
                  <a:pt x="5810246" y="267994"/>
                </a:moveTo>
                <a:lnTo>
                  <a:pt x="5810246" y="295327"/>
                </a:lnTo>
                <a:lnTo>
                  <a:pt x="4876848" y="1228725"/>
                </a:lnTo>
                <a:lnTo>
                  <a:pt x="4839404" y="1228725"/>
                </a:lnTo>
                <a:lnTo>
                  <a:pt x="4862579" y="1205551"/>
                </a:lnTo>
                <a:lnTo>
                  <a:pt x="4867634" y="1210606"/>
                </a:lnTo>
                <a:close/>
                <a:moveTo>
                  <a:pt x="5810246" y="162632"/>
                </a:moveTo>
                <a:lnTo>
                  <a:pt x="5810246" y="247701"/>
                </a:lnTo>
                <a:lnTo>
                  <a:pt x="4829222" y="1228725"/>
                </a:lnTo>
                <a:lnTo>
                  <a:pt x="4744152" y="1228725"/>
                </a:lnTo>
                <a:close/>
                <a:moveTo>
                  <a:pt x="5810246" y="149622"/>
                </a:moveTo>
                <a:lnTo>
                  <a:pt x="5810246" y="152449"/>
                </a:lnTo>
                <a:lnTo>
                  <a:pt x="4733970" y="1228725"/>
                </a:lnTo>
                <a:lnTo>
                  <a:pt x="4731142" y="1228725"/>
                </a:lnTo>
                <a:close/>
                <a:moveTo>
                  <a:pt x="5810246" y="115006"/>
                </a:moveTo>
                <a:lnTo>
                  <a:pt x="5810246" y="139439"/>
                </a:lnTo>
                <a:lnTo>
                  <a:pt x="4720960" y="1228725"/>
                </a:lnTo>
                <a:lnTo>
                  <a:pt x="4696526" y="1228725"/>
                </a:lnTo>
                <a:close/>
                <a:moveTo>
                  <a:pt x="5810246" y="67380"/>
                </a:moveTo>
                <a:lnTo>
                  <a:pt x="5810246" y="104823"/>
                </a:lnTo>
                <a:lnTo>
                  <a:pt x="4686344" y="1228725"/>
                </a:lnTo>
                <a:lnTo>
                  <a:pt x="4648900" y="1228725"/>
                </a:lnTo>
                <a:close/>
                <a:moveTo>
                  <a:pt x="5810246" y="45244"/>
                </a:moveTo>
                <a:lnTo>
                  <a:pt x="5810246" y="57197"/>
                </a:lnTo>
                <a:lnTo>
                  <a:pt x="4638718" y="1228725"/>
                </a:lnTo>
                <a:lnTo>
                  <a:pt x="4626765" y="1228725"/>
                </a:lnTo>
                <a:close/>
                <a:moveTo>
                  <a:pt x="5791900" y="0"/>
                </a:moveTo>
                <a:lnTo>
                  <a:pt x="5810246" y="0"/>
                </a:lnTo>
                <a:lnTo>
                  <a:pt x="5810246" y="35062"/>
                </a:lnTo>
                <a:lnTo>
                  <a:pt x="4616583" y="1228725"/>
                </a:lnTo>
                <a:lnTo>
                  <a:pt x="4563174" y="1228725"/>
                </a:lnTo>
                <a:close/>
                <a:moveTo>
                  <a:pt x="5715697" y="0"/>
                </a:moveTo>
                <a:lnTo>
                  <a:pt x="5781717" y="0"/>
                </a:lnTo>
                <a:lnTo>
                  <a:pt x="4552992" y="1228725"/>
                </a:lnTo>
                <a:lnTo>
                  <a:pt x="4486971" y="1228725"/>
                </a:lnTo>
                <a:close/>
                <a:moveTo>
                  <a:pt x="5687121" y="0"/>
                </a:moveTo>
                <a:lnTo>
                  <a:pt x="5705514" y="0"/>
                </a:lnTo>
                <a:lnTo>
                  <a:pt x="4476789" y="1228725"/>
                </a:lnTo>
                <a:lnTo>
                  <a:pt x="4458396" y="1228725"/>
                </a:lnTo>
                <a:close/>
                <a:moveTo>
                  <a:pt x="5639495" y="0"/>
                </a:moveTo>
                <a:lnTo>
                  <a:pt x="5676939" y="0"/>
                </a:lnTo>
                <a:lnTo>
                  <a:pt x="4448214" y="1228725"/>
                </a:lnTo>
                <a:lnTo>
                  <a:pt x="4410770" y="1228725"/>
                </a:lnTo>
                <a:close/>
                <a:moveTo>
                  <a:pt x="5591869" y="0"/>
                </a:moveTo>
                <a:lnTo>
                  <a:pt x="5629313" y="0"/>
                </a:lnTo>
                <a:lnTo>
                  <a:pt x="4400588" y="1228725"/>
                </a:lnTo>
                <a:lnTo>
                  <a:pt x="4363144" y="1228725"/>
                </a:lnTo>
                <a:close/>
                <a:moveTo>
                  <a:pt x="5525119" y="0"/>
                </a:moveTo>
                <a:lnTo>
                  <a:pt x="5581687" y="0"/>
                </a:lnTo>
                <a:lnTo>
                  <a:pt x="4352962" y="1228725"/>
                </a:lnTo>
                <a:lnTo>
                  <a:pt x="4296394" y="1228725"/>
                </a:lnTo>
                <a:close/>
                <a:moveTo>
                  <a:pt x="5496617" y="0"/>
                </a:moveTo>
                <a:lnTo>
                  <a:pt x="5514937" y="0"/>
                </a:lnTo>
                <a:lnTo>
                  <a:pt x="4286212" y="1228725"/>
                </a:lnTo>
                <a:lnTo>
                  <a:pt x="4267892" y="1228725"/>
                </a:lnTo>
                <a:close/>
                <a:moveTo>
                  <a:pt x="5448991" y="0"/>
                </a:moveTo>
                <a:lnTo>
                  <a:pt x="5486435" y="0"/>
                </a:lnTo>
                <a:lnTo>
                  <a:pt x="4257710" y="1228725"/>
                </a:lnTo>
                <a:lnTo>
                  <a:pt x="4220266" y="1228725"/>
                </a:lnTo>
                <a:close/>
                <a:moveTo>
                  <a:pt x="5401365" y="0"/>
                </a:moveTo>
                <a:lnTo>
                  <a:pt x="5438809" y="0"/>
                </a:lnTo>
                <a:lnTo>
                  <a:pt x="4210084" y="1228725"/>
                </a:lnTo>
                <a:lnTo>
                  <a:pt x="4172640" y="1228725"/>
                </a:lnTo>
                <a:close/>
                <a:moveTo>
                  <a:pt x="5335455" y="0"/>
                </a:moveTo>
                <a:lnTo>
                  <a:pt x="5391183" y="0"/>
                </a:lnTo>
                <a:lnTo>
                  <a:pt x="4162458" y="1228725"/>
                </a:lnTo>
                <a:lnTo>
                  <a:pt x="4106730" y="1228725"/>
                </a:lnTo>
                <a:close/>
                <a:moveTo>
                  <a:pt x="5306113" y="0"/>
                </a:moveTo>
                <a:lnTo>
                  <a:pt x="5325273" y="0"/>
                </a:lnTo>
                <a:lnTo>
                  <a:pt x="4096548" y="1228725"/>
                </a:lnTo>
                <a:lnTo>
                  <a:pt x="4077388" y="1228725"/>
                </a:lnTo>
                <a:close/>
                <a:moveTo>
                  <a:pt x="5258487" y="0"/>
                </a:moveTo>
                <a:lnTo>
                  <a:pt x="5295931" y="0"/>
                </a:lnTo>
                <a:lnTo>
                  <a:pt x="4067206" y="1228725"/>
                </a:lnTo>
                <a:lnTo>
                  <a:pt x="4029762" y="1228725"/>
                </a:lnTo>
                <a:close/>
                <a:moveTo>
                  <a:pt x="5210861" y="0"/>
                </a:moveTo>
                <a:lnTo>
                  <a:pt x="5248305" y="0"/>
                </a:lnTo>
                <a:lnTo>
                  <a:pt x="4019580" y="1228725"/>
                </a:lnTo>
                <a:lnTo>
                  <a:pt x="3982136" y="1228725"/>
                </a:lnTo>
                <a:close/>
                <a:moveTo>
                  <a:pt x="5191820" y="0"/>
                </a:moveTo>
                <a:lnTo>
                  <a:pt x="5200679" y="0"/>
                </a:lnTo>
                <a:lnTo>
                  <a:pt x="3971954" y="1228725"/>
                </a:lnTo>
                <a:lnTo>
                  <a:pt x="3963095" y="1228725"/>
                </a:lnTo>
                <a:close/>
                <a:moveTo>
                  <a:pt x="5096494" y="0"/>
                </a:moveTo>
                <a:lnTo>
                  <a:pt x="5181638" y="0"/>
                </a:lnTo>
                <a:lnTo>
                  <a:pt x="3952913" y="1228725"/>
                </a:lnTo>
                <a:lnTo>
                  <a:pt x="3867769" y="1228725"/>
                </a:lnTo>
                <a:close/>
                <a:moveTo>
                  <a:pt x="5067983" y="0"/>
                </a:moveTo>
                <a:lnTo>
                  <a:pt x="5086312" y="0"/>
                </a:lnTo>
                <a:lnTo>
                  <a:pt x="3857587" y="1228725"/>
                </a:lnTo>
                <a:lnTo>
                  <a:pt x="3839258" y="1228725"/>
                </a:lnTo>
                <a:close/>
                <a:moveTo>
                  <a:pt x="5020357" y="0"/>
                </a:moveTo>
                <a:lnTo>
                  <a:pt x="5057801" y="0"/>
                </a:lnTo>
                <a:lnTo>
                  <a:pt x="3829076" y="1228725"/>
                </a:lnTo>
                <a:lnTo>
                  <a:pt x="3791632" y="1228725"/>
                </a:lnTo>
                <a:close/>
                <a:moveTo>
                  <a:pt x="4963719" y="0"/>
                </a:moveTo>
                <a:lnTo>
                  <a:pt x="5010175" y="0"/>
                </a:lnTo>
                <a:lnTo>
                  <a:pt x="3781450" y="1228725"/>
                </a:lnTo>
                <a:lnTo>
                  <a:pt x="3734994" y="1228725"/>
                </a:lnTo>
                <a:close/>
                <a:moveTo>
                  <a:pt x="4925105" y="0"/>
                </a:moveTo>
                <a:lnTo>
                  <a:pt x="4953537" y="0"/>
                </a:lnTo>
                <a:lnTo>
                  <a:pt x="3724812" y="1228725"/>
                </a:lnTo>
                <a:lnTo>
                  <a:pt x="3696380" y="1228725"/>
                </a:lnTo>
                <a:close/>
                <a:moveTo>
                  <a:pt x="4877479" y="0"/>
                </a:moveTo>
                <a:lnTo>
                  <a:pt x="4914923" y="0"/>
                </a:lnTo>
                <a:lnTo>
                  <a:pt x="3686198" y="1228725"/>
                </a:lnTo>
                <a:lnTo>
                  <a:pt x="3648754" y="1228725"/>
                </a:lnTo>
                <a:close/>
                <a:moveTo>
                  <a:pt x="4829853" y="0"/>
                </a:moveTo>
                <a:lnTo>
                  <a:pt x="4867297" y="0"/>
                </a:lnTo>
                <a:lnTo>
                  <a:pt x="3638572" y="1228725"/>
                </a:lnTo>
                <a:lnTo>
                  <a:pt x="3601128" y="1228725"/>
                </a:lnTo>
                <a:close/>
                <a:moveTo>
                  <a:pt x="4800302" y="0"/>
                </a:moveTo>
                <a:lnTo>
                  <a:pt x="4819671" y="0"/>
                </a:lnTo>
                <a:lnTo>
                  <a:pt x="3590946" y="1228725"/>
                </a:lnTo>
                <a:lnTo>
                  <a:pt x="3571577" y="1228725"/>
                </a:lnTo>
                <a:close/>
                <a:moveTo>
                  <a:pt x="4734601" y="0"/>
                </a:moveTo>
                <a:lnTo>
                  <a:pt x="4790120" y="0"/>
                </a:lnTo>
                <a:lnTo>
                  <a:pt x="3561395" y="1228725"/>
                </a:lnTo>
                <a:lnTo>
                  <a:pt x="3505876" y="1228725"/>
                </a:lnTo>
                <a:close/>
                <a:moveTo>
                  <a:pt x="4639349" y="0"/>
                </a:moveTo>
                <a:lnTo>
                  <a:pt x="4724419" y="0"/>
                </a:lnTo>
                <a:lnTo>
                  <a:pt x="3495694" y="1228725"/>
                </a:lnTo>
                <a:lnTo>
                  <a:pt x="3410624" y="1228725"/>
                </a:lnTo>
                <a:close/>
                <a:moveTo>
                  <a:pt x="4591723" y="0"/>
                </a:moveTo>
                <a:lnTo>
                  <a:pt x="4629167" y="0"/>
                </a:lnTo>
                <a:lnTo>
                  <a:pt x="3400442" y="1228725"/>
                </a:lnTo>
                <a:lnTo>
                  <a:pt x="3362998" y="1228725"/>
                </a:lnTo>
                <a:close/>
                <a:moveTo>
                  <a:pt x="4572163" y="0"/>
                </a:moveTo>
                <a:lnTo>
                  <a:pt x="4572171" y="0"/>
                </a:lnTo>
                <a:lnTo>
                  <a:pt x="3343446" y="1228725"/>
                </a:lnTo>
                <a:lnTo>
                  <a:pt x="3343438" y="1228725"/>
                </a:lnTo>
                <a:close/>
                <a:moveTo>
                  <a:pt x="4544097" y="0"/>
                </a:moveTo>
                <a:lnTo>
                  <a:pt x="4561981" y="0"/>
                </a:lnTo>
                <a:lnTo>
                  <a:pt x="3333256" y="1228725"/>
                </a:lnTo>
                <a:lnTo>
                  <a:pt x="3315372" y="1228725"/>
                </a:lnTo>
                <a:close/>
                <a:moveTo>
                  <a:pt x="4496471" y="0"/>
                </a:moveTo>
                <a:lnTo>
                  <a:pt x="4533915" y="0"/>
                </a:lnTo>
                <a:lnTo>
                  <a:pt x="3305190" y="1228725"/>
                </a:lnTo>
                <a:lnTo>
                  <a:pt x="3267746" y="1228725"/>
                </a:lnTo>
                <a:close/>
                <a:moveTo>
                  <a:pt x="4401219" y="0"/>
                </a:moveTo>
                <a:lnTo>
                  <a:pt x="4486289" y="0"/>
                </a:lnTo>
                <a:lnTo>
                  <a:pt x="3257564" y="1228725"/>
                </a:lnTo>
                <a:lnTo>
                  <a:pt x="3172494" y="1228725"/>
                </a:lnTo>
                <a:close/>
                <a:moveTo>
                  <a:pt x="4353593" y="0"/>
                </a:moveTo>
                <a:lnTo>
                  <a:pt x="4391037" y="0"/>
                </a:lnTo>
                <a:lnTo>
                  <a:pt x="3162312" y="1228725"/>
                </a:lnTo>
                <a:lnTo>
                  <a:pt x="3124868" y="1228725"/>
                </a:lnTo>
                <a:close/>
                <a:moveTo>
                  <a:pt x="4305967" y="0"/>
                </a:moveTo>
                <a:lnTo>
                  <a:pt x="4343411" y="0"/>
                </a:lnTo>
                <a:lnTo>
                  <a:pt x="3114686" y="1228725"/>
                </a:lnTo>
                <a:lnTo>
                  <a:pt x="3077242" y="1228725"/>
                </a:lnTo>
                <a:close/>
                <a:moveTo>
                  <a:pt x="4252254" y="0"/>
                </a:moveTo>
                <a:lnTo>
                  <a:pt x="4295785" y="0"/>
                </a:lnTo>
                <a:lnTo>
                  <a:pt x="3067060" y="1228725"/>
                </a:lnTo>
                <a:lnTo>
                  <a:pt x="3023529" y="1228725"/>
                </a:lnTo>
                <a:close/>
                <a:moveTo>
                  <a:pt x="4210715" y="0"/>
                </a:moveTo>
                <a:lnTo>
                  <a:pt x="4242072" y="0"/>
                </a:lnTo>
                <a:lnTo>
                  <a:pt x="3013347" y="1228725"/>
                </a:lnTo>
                <a:lnTo>
                  <a:pt x="2981990" y="1228725"/>
                </a:lnTo>
                <a:close/>
                <a:moveTo>
                  <a:pt x="4163089" y="0"/>
                </a:moveTo>
                <a:lnTo>
                  <a:pt x="4200533" y="0"/>
                </a:lnTo>
                <a:lnTo>
                  <a:pt x="2971808" y="1228725"/>
                </a:lnTo>
                <a:lnTo>
                  <a:pt x="2934364" y="1228725"/>
                </a:lnTo>
                <a:close/>
                <a:moveTo>
                  <a:pt x="4067933" y="0"/>
                </a:moveTo>
                <a:lnTo>
                  <a:pt x="4152907" y="0"/>
                </a:lnTo>
                <a:lnTo>
                  <a:pt x="2924182" y="1228725"/>
                </a:lnTo>
                <a:lnTo>
                  <a:pt x="2839208" y="1228725"/>
                </a:lnTo>
                <a:close/>
                <a:moveTo>
                  <a:pt x="4049094" y="0"/>
                </a:moveTo>
                <a:lnTo>
                  <a:pt x="4057751" y="0"/>
                </a:lnTo>
                <a:lnTo>
                  <a:pt x="2829026" y="1228725"/>
                </a:lnTo>
                <a:lnTo>
                  <a:pt x="2820369" y="1228725"/>
                </a:lnTo>
                <a:close/>
                <a:moveTo>
                  <a:pt x="4020211" y="0"/>
                </a:moveTo>
                <a:lnTo>
                  <a:pt x="4038912" y="0"/>
                </a:lnTo>
                <a:lnTo>
                  <a:pt x="2810187" y="1228725"/>
                </a:lnTo>
                <a:lnTo>
                  <a:pt x="2791486" y="1228725"/>
                </a:lnTo>
                <a:close/>
                <a:moveTo>
                  <a:pt x="3982652" y="0"/>
                </a:moveTo>
                <a:lnTo>
                  <a:pt x="4010029" y="0"/>
                </a:lnTo>
                <a:lnTo>
                  <a:pt x="2781304" y="1228725"/>
                </a:lnTo>
                <a:lnTo>
                  <a:pt x="2753927" y="1228725"/>
                </a:lnTo>
                <a:close/>
                <a:moveTo>
                  <a:pt x="3924959" y="0"/>
                </a:moveTo>
                <a:lnTo>
                  <a:pt x="3972470" y="0"/>
                </a:lnTo>
                <a:lnTo>
                  <a:pt x="2743745" y="1228725"/>
                </a:lnTo>
                <a:lnTo>
                  <a:pt x="2696234" y="1228725"/>
                </a:lnTo>
                <a:close/>
                <a:moveTo>
                  <a:pt x="3886323" y="0"/>
                </a:moveTo>
                <a:lnTo>
                  <a:pt x="3914777" y="0"/>
                </a:lnTo>
                <a:lnTo>
                  <a:pt x="2686052" y="1228725"/>
                </a:lnTo>
                <a:lnTo>
                  <a:pt x="2657598" y="1228725"/>
                </a:lnTo>
                <a:close/>
                <a:moveTo>
                  <a:pt x="3848757" y="0"/>
                </a:moveTo>
                <a:lnTo>
                  <a:pt x="3876141" y="0"/>
                </a:lnTo>
                <a:lnTo>
                  <a:pt x="2647416" y="1228725"/>
                </a:lnTo>
                <a:lnTo>
                  <a:pt x="2620032" y="1228725"/>
                </a:lnTo>
                <a:close/>
                <a:moveTo>
                  <a:pt x="3782081" y="0"/>
                </a:moveTo>
                <a:lnTo>
                  <a:pt x="3838575" y="0"/>
                </a:lnTo>
                <a:lnTo>
                  <a:pt x="2609850" y="1228725"/>
                </a:lnTo>
                <a:lnTo>
                  <a:pt x="2553356" y="1228725"/>
                </a:lnTo>
                <a:close/>
                <a:moveTo>
                  <a:pt x="3734455" y="0"/>
                </a:moveTo>
                <a:lnTo>
                  <a:pt x="3771899" y="0"/>
                </a:lnTo>
                <a:lnTo>
                  <a:pt x="2543174" y="1228725"/>
                </a:lnTo>
                <a:lnTo>
                  <a:pt x="2505730" y="1228725"/>
                </a:lnTo>
                <a:close/>
                <a:moveTo>
                  <a:pt x="3639203" y="0"/>
                </a:moveTo>
                <a:lnTo>
                  <a:pt x="3724273" y="0"/>
                </a:lnTo>
                <a:lnTo>
                  <a:pt x="2495548" y="1228725"/>
                </a:lnTo>
                <a:lnTo>
                  <a:pt x="2410478" y="1228725"/>
                </a:lnTo>
                <a:close/>
                <a:moveTo>
                  <a:pt x="3591577" y="0"/>
                </a:moveTo>
                <a:lnTo>
                  <a:pt x="3620177" y="0"/>
                </a:lnTo>
                <a:lnTo>
                  <a:pt x="2391452" y="1228725"/>
                </a:lnTo>
                <a:lnTo>
                  <a:pt x="2362852" y="1228725"/>
                </a:lnTo>
                <a:close/>
                <a:moveTo>
                  <a:pt x="3496325" y="0"/>
                </a:moveTo>
                <a:lnTo>
                  <a:pt x="3581395" y="0"/>
                </a:lnTo>
                <a:lnTo>
                  <a:pt x="2352670" y="1228725"/>
                </a:lnTo>
                <a:lnTo>
                  <a:pt x="2267600" y="1228725"/>
                </a:lnTo>
                <a:close/>
                <a:moveTo>
                  <a:pt x="3455881" y="0"/>
                </a:moveTo>
                <a:lnTo>
                  <a:pt x="3486143" y="0"/>
                </a:lnTo>
                <a:lnTo>
                  <a:pt x="2257418" y="1228725"/>
                </a:lnTo>
                <a:lnTo>
                  <a:pt x="2227156" y="1228725"/>
                </a:lnTo>
                <a:close/>
                <a:moveTo>
                  <a:pt x="3401073" y="0"/>
                </a:moveTo>
                <a:lnTo>
                  <a:pt x="3445699" y="0"/>
                </a:lnTo>
                <a:lnTo>
                  <a:pt x="2216974" y="1228725"/>
                </a:lnTo>
                <a:lnTo>
                  <a:pt x="2172348" y="1228725"/>
                </a:lnTo>
                <a:close/>
                <a:moveTo>
                  <a:pt x="3353447" y="0"/>
                </a:moveTo>
                <a:lnTo>
                  <a:pt x="3390891" y="0"/>
                </a:lnTo>
                <a:lnTo>
                  <a:pt x="2162166" y="1228725"/>
                </a:lnTo>
                <a:lnTo>
                  <a:pt x="2124722" y="1228725"/>
                </a:lnTo>
                <a:close/>
                <a:moveTo>
                  <a:pt x="3305821" y="0"/>
                </a:moveTo>
                <a:lnTo>
                  <a:pt x="3335090" y="0"/>
                </a:lnTo>
                <a:lnTo>
                  <a:pt x="2106365" y="1228725"/>
                </a:lnTo>
                <a:lnTo>
                  <a:pt x="2077096" y="1228725"/>
                </a:lnTo>
                <a:close/>
                <a:moveTo>
                  <a:pt x="3210569" y="0"/>
                </a:moveTo>
                <a:lnTo>
                  <a:pt x="3295639" y="0"/>
                </a:lnTo>
                <a:lnTo>
                  <a:pt x="2066914" y="1228725"/>
                </a:lnTo>
                <a:lnTo>
                  <a:pt x="1981844" y="1228725"/>
                </a:lnTo>
                <a:close/>
                <a:moveTo>
                  <a:pt x="3162943" y="0"/>
                </a:moveTo>
                <a:lnTo>
                  <a:pt x="3200387" y="0"/>
                </a:lnTo>
                <a:lnTo>
                  <a:pt x="1971662" y="1228725"/>
                </a:lnTo>
                <a:lnTo>
                  <a:pt x="1934218" y="1228725"/>
                </a:lnTo>
                <a:close/>
                <a:moveTo>
                  <a:pt x="3115317" y="0"/>
                </a:moveTo>
                <a:lnTo>
                  <a:pt x="3152761" y="0"/>
                </a:lnTo>
                <a:lnTo>
                  <a:pt x="1924036" y="1228725"/>
                </a:lnTo>
                <a:lnTo>
                  <a:pt x="1886592" y="1228725"/>
                </a:lnTo>
                <a:close/>
                <a:moveTo>
                  <a:pt x="3067691" y="0"/>
                </a:moveTo>
                <a:lnTo>
                  <a:pt x="3096742" y="0"/>
                </a:lnTo>
                <a:lnTo>
                  <a:pt x="1868017" y="1228725"/>
                </a:lnTo>
                <a:lnTo>
                  <a:pt x="1838966" y="1228725"/>
                </a:lnTo>
                <a:close/>
                <a:moveTo>
                  <a:pt x="3020065" y="0"/>
                </a:moveTo>
                <a:lnTo>
                  <a:pt x="3057509" y="0"/>
                </a:lnTo>
                <a:lnTo>
                  <a:pt x="1828784" y="1228725"/>
                </a:lnTo>
                <a:lnTo>
                  <a:pt x="1791340" y="1228725"/>
                </a:lnTo>
                <a:close/>
                <a:moveTo>
                  <a:pt x="2954027" y="0"/>
                </a:moveTo>
                <a:lnTo>
                  <a:pt x="3009883" y="0"/>
                </a:lnTo>
                <a:lnTo>
                  <a:pt x="1781158" y="1228725"/>
                </a:lnTo>
                <a:lnTo>
                  <a:pt x="1725304" y="1228725"/>
                </a:lnTo>
                <a:close/>
                <a:moveTo>
                  <a:pt x="2877187" y="0"/>
                </a:moveTo>
                <a:lnTo>
                  <a:pt x="2943845" y="0"/>
                </a:lnTo>
                <a:lnTo>
                  <a:pt x="1715122" y="1228725"/>
                </a:lnTo>
                <a:lnTo>
                  <a:pt x="1648464" y="1228725"/>
                </a:lnTo>
                <a:close/>
                <a:moveTo>
                  <a:pt x="2866247" y="0"/>
                </a:moveTo>
                <a:lnTo>
                  <a:pt x="2867005" y="0"/>
                </a:lnTo>
                <a:lnTo>
                  <a:pt x="1638282" y="1228725"/>
                </a:lnTo>
                <a:lnTo>
                  <a:pt x="1637524" y="1228725"/>
                </a:lnTo>
                <a:close/>
                <a:moveTo>
                  <a:pt x="2829561" y="0"/>
                </a:moveTo>
                <a:lnTo>
                  <a:pt x="2856065" y="0"/>
                </a:lnTo>
                <a:lnTo>
                  <a:pt x="1627342" y="1228725"/>
                </a:lnTo>
                <a:lnTo>
                  <a:pt x="1600839" y="1228725"/>
                </a:lnTo>
                <a:close/>
                <a:moveTo>
                  <a:pt x="2781935" y="0"/>
                </a:moveTo>
                <a:lnTo>
                  <a:pt x="2819379" y="0"/>
                </a:lnTo>
                <a:lnTo>
                  <a:pt x="1590656" y="1228725"/>
                </a:lnTo>
                <a:lnTo>
                  <a:pt x="1553212" y="1228725"/>
                </a:lnTo>
                <a:close/>
                <a:moveTo>
                  <a:pt x="2726978" y="0"/>
                </a:moveTo>
                <a:lnTo>
                  <a:pt x="2771753" y="0"/>
                </a:lnTo>
                <a:lnTo>
                  <a:pt x="1543030" y="1228725"/>
                </a:lnTo>
                <a:lnTo>
                  <a:pt x="1498254" y="1228725"/>
                </a:lnTo>
                <a:close/>
                <a:moveTo>
                  <a:pt x="2686683" y="0"/>
                </a:moveTo>
                <a:lnTo>
                  <a:pt x="2716796" y="0"/>
                </a:lnTo>
                <a:lnTo>
                  <a:pt x="1488074" y="1228725"/>
                </a:lnTo>
                <a:lnTo>
                  <a:pt x="1457960" y="1228725"/>
                </a:lnTo>
                <a:close/>
                <a:moveTo>
                  <a:pt x="2675809" y="0"/>
                </a:moveTo>
                <a:lnTo>
                  <a:pt x="2676501" y="0"/>
                </a:lnTo>
                <a:lnTo>
                  <a:pt x="1447778" y="1228725"/>
                </a:lnTo>
                <a:lnTo>
                  <a:pt x="1447085" y="1228725"/>
                </a:lnTo>
                <a:close/>
                <a:moveTo>
                  <a:pt x="2591431" y="0"/>
                </a:moveTo>
                <a:lnTo>
                  <a:pt x="2665627" y="0"/>
                </a:lnTo>
                <a:lnTo>
                  <a:pt x="1436904" y="1228725"/>
                </a:lnTo>
                <a:lnTo>
                  <a:pt x="1362708" y="1228725"/>
                </a:lnTo>
                <a:close/>
                <a:moveTo>
                  <a:pt x="2543805" y="0"/>
                </a:moveTo>
                <a:lnTo>
                  <a:pt x="2581249" y="0"/>
                </a:lnTo>
                <a:lnTo>
                  <a:pt x="1352527" y="1228725"/>
                </a:lnTo>
                <a:lnTo>
                  <a:pt x="1315082" y="1228725"/>
                </a:lnTo>
                <a:close/>
                <a:moveTo>
                  <a:pt x="2486654" y="0"/>
                </a:moveTo>
                <a:lnTo>
                  <a:pt x="2533623" y="0"/>
                </a:lnTo>
                <a:lnTo>
                  <a:pt x="1304900" y="1228725"/>
                </a:lnTo>
                <a:lnTo>
                  <a:pt x="1257931" y="1228725"/>
                </a:lnTo>
                <a:close/>
                <a:moveTo>
                  <a:pt x="2448553" y="0"/>
                </a:moveTo>
                <a:lnTo>
                  <a:pt x="2476472" y="0"/>
                </a:lnTo>
                <a:lnTo>
                  <a:pt x="1247750" y="1228725"/>
                </a:lnTo>
                <a:lnTo>
                  <a:pt x="1219830" y="1228725"/>
                </a:lnTo>
                <a:close/>
                <a:moveTo>
                  <a:pt x="2419977" y="0"/>
                </a:moveTo>
                <a:lnTo>
                  <a:pt x="2438371" y="0"/>
                </a:lnTo>
                <a:lnTo>
                  <a:pt x="1209648" y="1228725"/>
                </a:lnTo>
                <a:lnTo>
                  <a:pt x="1191255" y="1228725"/>
                </a:lnTo>
                <a:close/>
                <a:moveTo>
                  <a:pt x="2324726" y="0"/>
                </a:moveTo>
                <a:lnTo>
                  <a:pt x="2409795" y="0"/>
                </a:lnTo>
                <a:lnTo>
                  <a:pt x="1181072" y="1228725"/>
                </a:lnTo>
                <a:lnTo>
                  <a:pt x="1096003" y="1228725"/>
                </a:lnTo>
                <a:close/>
                <a:moveTo>
                  <a:pt x="2305675" y="0"/>
                </a:moveTo>
                <a:lnTo>
                  <a:pt x="2314544" y="0"/>
                </a:lnTo>
                <a:lnTo>
                  <a:pt x="1085821" y="1228725"/>
                </a:lnTo>
                <a:lnTo>
                  <a:pt x="1076952" y="1228725"/>
                </a:lnTo>
                <a:close/>
                <a:moveTo>
                  <a:pt x="2258049" y="0"/>
                </a:moveTo>
                <a:lnTo>
                  <a:pt x="2295493" y="0"/>
                </a:lnTo>
                <a:lnTo>
                  <a:pt x="1066770" y="1228725"/>
                </a:lnTo>
                <a:lnTo>
                  <a:pt x="1029326" y="1228725"/>
                </a:lnTo>
                <a:close/>
                <a:moveTo>
                  <a:pt x="2229460" y="0"/>
                </a:moveTo>
                <a:lnTo>
                  <a:pt x="2247867" y="0"/>
                </a:lnTo>
                <a:lnTo>
                  <a:pt x="1019145" y="1228725"/>
                </a:lnTo>
                <a:lnTo>
                  <a:pt x="1000738" y="1228725"/>
                </a:lnTo>
                <a:close/>
                <a:moveTo>
                  <a:pt x="2115475" y="0"/>
                </a:moveTo>
                <a:lnTo>
                  <a:pt x="2210644" y="0"/>
                </a:lnTo>
                <a:lnTo>
                  <a:pt x="981921" y="1228725"/>
                </a:lnTo>
                <a:lnTo>
                  <a:pt x="886752" y="1228725"/>
                </a:lnTo>
                <a:close/>
                <a:moveTo>
                  <a:pt x="2000869" y="0"/>
                </a:moveTo>
                <a:lnTo>
                  <a:pt x="2095464" y="0"/>
                </a:lnTo>
                <a:lnTo>
                  <a:pt x="866741" y="1228725"/>
                </a:lnTo>
                <a:lnTo>
                  <a:pt x="772146" y="1228725"/>
                </a:lnTo>
                <a:close/>
                <a:moveTo>
                  <a:pt x="1972293" y="0"/>
                </a:moveTo>
                <a:lnTo>
                  <a:pt x="1981324" y="0"/>
                </a:lnTo>
                <a:lnTo>
                  <a:pt x="752600" y="1228725"/>
                </a:lnTo>
                <a:lnTo>
                  <a:pt x="743570" y="1228725"/>
                </a:lnTo>
                <a:close/>
                <a:moveTo>
                  <a:pt x="1896092" y="0"/>
                </a:moveTo>
                <a:lnTo>
                  <a:pt x="1962111" y="0"/>
                </a:lnTo>
                <a:lnTo>
                  <a:pt x="733387" y="1228725"/>
                </a:lnTo>
                <a:lnTo>
                  <a:pt x="667369" y="1228725"/>
                </a:lnTo>
                <a:close/>
                <a:moveTo>
                  <a:pt x="1781789" y="0"/>
                </a:moveTo>
                <a:lnTo>
                  <a:pt x="1885910" y="0"/>
                </a:lnTo>
                <a:lnTo>
                  <a:pt x="657187" y="1228725"/>
                </a:lnTo>
                <a:lnTo>
                  <a:pt x="553066" y="1228725"/>
                </a:lnTo>
                <a:close/>
                <a:moveTo>
                  <a:pt x="1718745" y="0"/>
                </a:moveTo>
                <a:lnTo>
                  <a:pt x="1771607" y="0"/>
                </a:lnTo>
                <a:lnTo>
                  <a:pt x="542885" y="1228725"/>
                </a:lnTo>
                <a:lnTo>
                  <a:pt x="490022" y="1228725"/>
                </a:lnTo>
                <a:close/>
                <a:moveTo>
                  <a:pt x="1686539" y="0"/>
                </a:moveTo>
                <a:lnTo>
                  <a:pt x="1706530" y="0"/>
                </a:lnTo>
                <a:lnTo>
                  <a:pt x="477805" y="1228725"/>
                </a:lnTo>
                <a:lnTo>
                  <a:pt x="457813" y="1228725"/>
                </a:lnTo>
                <a:close/>
                <a:moveTo>
                  <a:pt x="1662861" y="0"/>
                </a:moveTo>
                <a:lnTo>
                  <a:pt x="1676358" y="0"/>
                </a:lnTo>
                <a:lnTo>
                  <a:pt x="447632" y="1228725"/>
                </a:lnTo>
                <a:lnTo>
                  <a:pt x="434136" y="1228725"/>
                </a:lnTo>
                <a:close/>
                <a:moveTo>
                  <a:pt x="1638914" y="0"/>
                </a:moveTo>
                <a:lnTo>
                  <a:pt x="1652680" y="0"/>
                </a:lnTo>
                <a:lnTo>
                  <a:pt x="423954" y="1228725"/>
                </a:lnTo>
                <a:lnTo>
                  <a:pt x="410188" y="1228725"/>
                </a:lnTo>
                <a:close/>
                <a:moveTo>
                  <a:pt x="1571256" y="0"/>
                </a:moveTo>
                <a:lnTo>
                  <a:pt x="1628730" y="0"/>
                </a:lnTo>
                <a:lnTo>
                  <a:pt x="400005" y="1228725"/>
                </a:lnTo>
                <a:lnTo>
                  <a:pt x="342531" y="1228725"/>
                </a:lnTo>
                <a:close/>
                <a:moveTo>
                  <a:pt x="1496035" y="0"/>
                </a:moveTo>
                <a:lnTo>
                  <a:pt x="1561074" y="0"/>
                </a:lnTo>
                <a:lnTo>
                  <a:pt x="332349" y="1228725"/>
                </a:lnTo>
                <a:lnTo>
                  <a:pt x="267311" y="1228725"/>
                </a:lnTo>
                <a:close/>
                <a:moveTo>
                  <a:pt x="1429359" y="0"/>
                </a:moveTo>
                <a:lnTo>
                  <a:pt x="1485852" y="0"/>
                </a:lnTo>
                <a:lnTo>
                  <a:pt x="257128" y="1228725"/>
                </a:lnTo>
                <a:lnTo>
                  <a:pt x="200634" y="1228725"/>
                </a:lnTo>
                <a:close/>
                <a:moveTo>
                  <a:pt x="1372295" y="0"/>
                </a:moveTo>
                <a:lnTo>
                  <a:pt x="1419176" y="0"/>
                </a:lnTo>
                <a:lnTo>
                  <a:pt x="190451" y="1228725"/>
                </a:lnTo>
                <a:lnTo>
                  <a:pt x="143570" y="1228725"/>
                </a:lnTo>
                <a:close/>
                <a:moveTo>
                  <a:pt x="1286784" y="0"/>
                </a:moveTo>
                <a:lnTo>
                  <a:pt x="1342975" y="0"/>
                </a:lnTo>
                <a:lnTo>
                  <a:pt x="114250" y="1228725"/>
                </a:lnTo>
                <a:lnTo>
                  <a:pt x="58058" y="1228725"/>
                </a:lnTo>
                <a:close/>
                <a:moveTo>
                  <a:pt x="1210279" y="0"/>
                </a:moveTo>
                <a:lnTo>
                  <a:pt x="1276601" y="0"/>
                </a:lnTo>
                <a:lnTo>
                  <a:pt x="47877" y="1228725"/>
                </a:lnTo>
                <a:lnTo>
                  <a:pt x="0" y="1228725"/>
                </a:lnTo>
                <a:lnTo>
                  <a:pt x="0" y="1210280"/>
                </a:lnTo>
                <a:close/>
                <a:moveTo>
                  <a:pt x="1164892" y="0"/>
                </a:moveTo>
                <a:lnTo>
                  <a:pt x="1200097" y="0"/>
                </a:lnTo>
                <a:lnTo>
                  <a:pt x="0" y="1200098"/>
                </a:lnTo>
                <a:lnTo>
                  <a:pt x="0" y="1164894"/>
                </a:lnTo>
                <a:close/>
                <a:moveTo>
                  <a:pt x="1115027" y="0"/>
                </a:moveTo>
                <a:lnTo>
                  <a:pt x="1154710" y="0"/>
                </a:lnTo>
                <a:lnTo>
                  <a:pt x="0" y="1154712"/>
                </a:lnTo>
                <a:lnTo>
                  <a:pt x="0" y="1115028"/>
                </a:lnTo>
                <a:close/>
                <a:moveTo>
                  <a:pt x="1067401" y="0"/>
                </a:moveTo>
                <a:lnTo>
                  <a:pt x="1104845" y="0"/>
                </a:lnTo>
                <a:lnTo>
                  <a:pt x="0" y="1104846"/>
                </a:lnTo>
                <a:lnTo>
                  <a:pt x="0" y="1067402"/>
                </a:lnTo>
                <a:close/>
                <a:moveTo>
                  <a:pt x="991200" y="0"/>
                </a:moveTo>
                <a:lnTo>
                  <a:pt x="1057219" y="0"/>
                </a:lnTo>
                <a:lnTo>
                  <a:pt x="0" y="1057220"/>
                </a:lnTo>
                <a:lnTo>
                  <a:pt x="0" y="991201"/>
                </a:lnTo>
                <a:close/>
                <a:moveTo>
                  <a:pt x="972149" y="0"/>
                </a:moveTo>
                <a:lnTo>
                  <a:pt x="981018" y="0"/>
                </a:lnTo>
                <a:lnTo>
                  <a:pt x="0" y="981019"/>
                </a:lnTo>
                <a:lnTo>
                  <a:pt x="0" y="972150"/>
                </a:lnTo>
                <a:close/>
                <a:moveTo>
                  <a:pt x="905473" y="0"/>
                </a:moveTo>
                <a:lnTo>
                  <a:pt x="961967" y="0"/>
                </a:lnTo>
                <a:lnTo>
                  <a:pt x="0" y="961968"/>
                </a:lnTo>
                <a:lnTo>
                  <a:pt x="0" y="905474"/>
                </a:lnTo>
                <a:close/>
                <a:moveTo>
                  <a:pt x="876898" y="0"/>
                </a:moveTo>
                <a:lnTo>
                  <a:pt x="895291" y="0"/>
                </a:lnTo>
                <a:lnTo>
                  <a:pt x="0" y="895292"/>
                </a:lnTo>
                <a:lnTo>
                  <a:pt x="0" y="876898"/>
                </a:lnTo>
                <a:close/>
                <a:moveTo>
                  <a:pt x="829273" y="0"/>
                </a:moveTo>
                <a:lnTo>
                  <a:pt x="866715" y="0"/>
                </a:lnTo>
                <a:lnTo>
                  <a:pt x="0" y="866716"/>
                </a:lnTo>
                <a:lnTo>
                  <a:pt x="0" y="829272"/>
                </a:lnTo>
                <a:close/>
                <a:moveTo>
                  <a:pt x="762174" y="0"/>
                </a:moveTo>
                <a:lnTo>
                  <a:pt x="819089" y="0"/>
                </a:lnTo>
                <a:lnTo>
                  <a:pt x="0" y="819090"/>
                </a:lnTo>
                <a:lnTo>
                  <a:pt x="0" y="762174"/>
                </a:lnTo>
                <a:close/>
                <a:moveTo>
                  <a:pt x="734019" y="0"/>
                </a:moveTo>
                <a:lnTo>
                  <a:pt x="751991" y="0"/>
                </a:lnTo>
                <a:lnTo>
                  <a:pt x="0" y="751991"/>
                </a:lnTo>
                <a:lnTo>
                  <a:pt x="0" y="734021"/>
                </a:lnTo>
                <a:close/>
                <a:moveTo>
                  <a:pt x="686394" y="0"/>
                </a:moveTo>
                <a:lnTo>
                  <a:pt x="723837" y="0"/>
                </a:lnTo>
                <a:lnTo>
                  <a:pt x="0" y="723838"/>
                </a:lnTo>
                <a:lnTo>
                  <a:pt x="0" y="686394"/>
                </a:lnTo>
                <a:close/>
                <a:moveTo>
                  <a:pt x="638768" y="0"/>
                </a:moveTo>
                <a:lnTo>
                  <a:pt x="676211" y="0"/>
                </a:lnTo>
                <a:lnTo>
                  <a:pt x="0" y="676212"/>
                </a:lnTo>
                <a:lnTo>
                  <a:pt x="0" y="638769"/>
                </a:lnTo>
                <a:close/>
                <a:moveTo>
                  <a:pt x="569982" y="0"/>
                </a:moveTo>
                <a:lnTo>
                  <a:pt x="628586" y="0"/>
                </a:lnTo>
                <a:lnTo>
                  <a:pt x="0" y="628586"/>
                </a:lnTo>
                <a:lnTo>
                  <a:pt x="0" y="569984"/>
                </a:lnTo>
                <a:close/>
                <a:moveTo>
                  <a:pt x="543516" y="0"/>
                </a:moveTo>
                <a:lnTo>
                  <a:pt x="559801" y="0"/>
                </a:lnTo>
                <a:lnTo>
                  <a:pt x="0" y="559802"/>
                </a:lnTo>
                <a:lnTo>
                  <a:pt x="0" y="543517"/>
                </a:lnTo>
                <a:close/>
                <a:moveTo>
                  <a:pt x="456164" y="0"/>
                </a:moveTo>
                <a:lnTo>
                  <a:pt x="533333" y="0"/>
                </a:lnTo>
                <a:lnTo>
                  <a:pt x="0" y="533334"/>
                </a:lnTo>
                <a:lnTo>
                  <a:pt x="0" y="456163"/>
                </a:lnTo>
                <a:close/>
                <a:moveTo>
                  <a:pt x="410378" y="0"/>
                </a:moveTo>
                <a:lnTo>
                  <a:pt x="445980" y="0"/>
                </a:lnTo>
                <a:lnTo>
                  <a:pt x="0" y="445981"/>
                </a:lnTo>
                <a:lnTo>
                  <a:pt x="0" y="410379"/>
                </a:lnTo>
                <a:close/>
                <a:moveTo>
                  <a:pt x="341896" y="0"/>
                </a:moveTo>
                <a:lnTo>
                  <a:pt x="390456" y="0"/>
                </a:lnTo>
                <a:lnTo>
                  <a:pt x="0" y="390457"/>
                </a:lnTo>
                <a:lnTo>
                  <a:pt x="0" y="341896"/>
                </a:lnTo>
                <a:close/>
                <a:moveTo>
                  <a:pt x="305386" y="0"/>
                </a:moveTo>
                <a:lnTo>
                  <a:pt x="331712" y="0"/>
                </a:lnTo>
                <a:lnTo>
                  <a:pt x="0" y="331714"/>
                </a:lnTo>
                <a:lnTo>
                  <a:pt x="0" y="305387"/>
                </a:lnTo>
                <a:close/>
                <a:moveTo>
                  <a:pt x="210134" y="0"/>
                </a:moveTo>
                <a:lnTo>
                  <a:pt x="295203" y="0"/>
                </a:lnTo>
                <a:lnTo>
                  <a:pt x="0" y="295205"/>
                </a:lnTo>
                <a:lnTo>
                  <a:pt x="0" y="210135"/>
                </a:lnTo>
                <a:close/>
                <a:moveTo>
                  <a:pt x="162510" y="0"/>
                </a:moveTo>
                <a:lnTo>
                  <a:pt x="199952" y="0"/>
                </a:lnTo>
                <a:lnTo>
                  <a:pt x="0" y="199953"/>
                </a:lnTo>
                <a:lnTo>
                  <a:pt x="0" y="162509"/>
                </a:lnTo>
                <a:close/>
                <a:moveTo>
                  <a:pt x="67256" y="0"/>
                </a:moveTo>
                <a:lnTo>
                  <a:pt x="149577" y="0"/>
                </a:lnTo>
                <a:lnTo>
                  <a:pt x="0" y="149577"/>
                </a:lnTo>
                <a:lnTo>
                  <a:pt x="0" y="67257"/>
                </a:lnTo>
                <a:close/>
                <a:moveTo>
                  <a:pt x="27896" y="0"/>
                </a:moveTo>
                <a:lnTo>
                  <a:pt x="57073" y="0"/>
                </a:lnTo>
                <a:lnTo>
                  <a:pt x="0" y="57075"/>
                </a:lnTo>
                <a:lnTo>
                  <a:pt x="0" y="27895"/>
                </a:lnTo>
                <a:close/>
                <a:moveTo>
                  <a:pt x="0" y="0"/>
                </a:moveTo>
                <a:lnTo>
                  <a:pt x="9449" y="0"/>
                </a:lnTo>
                <a:lnTo>
                  <a:pt x="0" y="9449"/>
                </a:lnTo>
                <a:close/>
              </a:path>
            </a:pathLst>
          </a:custGeom>
          <a:solidFill>
            <a:srgbClr val="EBEE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5276100" y="4108936"/>
            <a:ext cx="592982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1925" lvl="0" marL="342900" marR="0" rtl="0" algn="just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</a:pPr>
            <a:r>
              <a:rPr lang="zh-TW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漁船出海作業應</a:t>
            </a:r>
            <a:r>
              <a:rPr lang="zh-TW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配置足額</a:t>
            </a:r>
            <a:r>
              <a:rPr lang="zh-TW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幹部船員，以維護海上作業安全</a:t>
            </a:r>
            <a:endParaRPr sz="2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342900" marR="0" rtl="0" algn="just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EC6D40"/>
              </a:buClr>
              <a:buSzPts val="2400"/>
              <a:buFont typeface="Arial"/>
              <a:buChar char="•"/>
            </a:pPr>
            <a:r>
              <a:rPr b="1" lang="zh-TW" sz="24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111.11.22</a:t>
            </a:r>
            <a:r>
              <a:rPr lang="zh-TW" sz="2400">
                <a:solidFill>
                  <a:srgbClr val="EC6D40"/>
                </a:solidFill>
                <a:latin typeface="Arial"/>
                <a:ea typeface="Arial"/>
                <a:cs typeface="Arial"/>
                <a:sym typeface="Arial"/>
              </a:rPr>
              <a:t>起</a:t>
            </a:r>
            <a:r>
              <a:rPr lang="zh-TW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外籍船員得參加船長以外之幹部船員訓練</a:t>
            </a:r>
            <a:endParaRPr sz="2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342900" marR="0" rtl="0" algn="just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</a:pPr>
            <a:r>
              <a:rPr lang="zh-TW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漁船主如有需求，得推薦在我國漁船工作</a:t>
            </a:r>
            <a:r>
              <a:rPr lang="zh-TW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2年以上</a:t>
            </a:r>
            <a:r>
              <a:rPr lang="zh-TW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之外籍船員參加幹部船員訓練</a:t>
            </a:r>
            <a:endParaRPr sz="2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94" name="Google Shape;294;p7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295" name="Google Shape;295;p7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7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漁業人才培育</a:t>
            </a:r>
            <a:endParaRPr b="1" i="0" sz="4800" u="none" cap="none" strike="noStrike">
              <a:solidFill>
                <a:srgbClr val="FEBB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主題四</a:t>
            </a:r>
            <a:endParaRPr/>
          </a:p>
        </p:txBody>
      </p:sp>
      <p:pic>
        <p:nvPicPr>
          <p:cNvPr id="301" name="Google Shape;301;p7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05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3" name="Google Shape;303;p7"/>
          <p:cNvGrpSpPr/>
          <p:nvPr/>
        </p:nvGrpSpPr>
        <p:grpSpPr>
          <a:xfrm>
            <a:off x="95171" y="1609266"/>
            <a:ext cx="4621627" cy="4591571"/>
            <a:chOff x="77755" y="1820207"/>
            <a:chExt cx="3516178" cy="3493311"/>
          </a:xfrm>
        </p:grpSpPr>
        <p:pic>
          <p:nvPicPr>
            <p:cNvPr id="304" name="Google Shape;304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755" y="1820207"/>
              <a:ext cx="2731245" cy="3493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55021" y="2566292"/>
              <a:ext cx="1738912" cy="26445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7"/>
          <p:cNvGrpSpPr/>
          <p:nvPr/>
        </p:nvGrpSpPr>
        <p:grpSpPr>
          <a:xfrm rot="2707862">
            <a:off x="4883424" y="1888895"/>
            <a:ext cx="1940031" cy="2176706"/>
            <a:chOff x="-2672821" y="1858216"/>
            <a:chExt cx="1869890" cy="2098008"/>
          </a:xfrm>
        </p:grpSpPr>
        <p:sp>
          <p:nvSpPr>
            <p:cNvPr id="307" name="Google Shape;307;p7"/>
            <p:cNvSpPr/>
            <p:nvPr/>
          </p:nvSpPr>
          <p:spPr>
            <a:xfrm rot="-8100000">
              <a:off x="-2408488" y="2647082"/>
              <a:ext cx="948916" cy="1140701"/>
            </a:xfrm>
            <a:custGeom>
              <a:rect b="b" l="l" r="r" t="t"/>
              <a:pathLst>
                <a:path extrusionOk="0" h="3327400" w="1917700">
                  <a:moveTo>
                    <a:pt x="1917700" y="702601"/>
                  </a:moveTo>
                  <a:lnTo>
                    <a:pt x="1917700" y="3327400"/>
                  </a:lnTo>
                  <a:lnTo>
                    <a:pt x="520700" y="3327400"/>
                  </a:lnTo>
                  <a:lnTo>
                    <a:pt x="520700" y="702601"/>
                  </a:lnTo>
                  <a:cubicBezTo>
                    <a:pt x="520700" y="411574"/>
                    <a:pt x="343757" y="161875"/>
                    <a:pt x="91583" y="55214"/>
                  </a:cubicBezTo>
                  <a:lnTo>
                    <a:pt x="0" y="26785"/>
                  </a:lnTo>
                  <a:lnTo>
                    <a:pt x="40302" y="14275"/>
                  </a:lnTo>
                  <a:cubicBezTo>
                    <a:pt x="86040" y="4915"/>
                    <a:pt x="133397" y="0"/>
                    <a:pt x="181901" y="0"/>
                  </a:cubicBezTo>
                  <a:lnTo>
                    <a:pt x="1215099" y="0"/>
                  </a:lnTo>
                  <a:cubicBezTo>
                    <a:pt x="1603135" y="0"/>
                    <a:pt x="1917700" y="314565"/>
                    <a:pt x="1917700" y="702601"/>
                  </a:cubicBezTo>
                  <a:close/>
                </a:path>
              </a:pathLst>
            </a:custGeom>
            <a:solidFill>
              <a:srgbClr val="FFE699"/>
            </a:solidFill>
            <a:ln cap="flat" cmpd="sng" w="12700">
              <a:solidFill>
                <a:srgbClr val="FFE69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79400" rotWithShape="0" algn="tl" dir="2700000" dist="165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 rot="2700000">
              <a:off x="-1873986" y="2097009"/>
              <a:ext cx="965114" cy="699410"/>
            </a:xfrm>
            <a:prstGeom prst="triangle">
              <a:avLst>
                <a:gd fmla="val 50000" name="adj"/>
              </a:avLst>
            </a:prstGeom>
            <a:solidFill>
              <a:srgbClr val="FFE699"/>
            </a:solidFill>
            <a:ln cap="sq" cmpd="sng" w="146050">
              <a:solidFill>
                <a:srgbClr val="FFE6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7029" y="1317171"/>
            <a:ext cx="1309465" cy="160670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7"/>
          <p:cNvSpPr/>
          <p:nvPr/>
        </p:nvSpPr>
        <p:spPr>
          <a:xfrm>
            <a:off x="4944281" y="2575795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資格</a:t>
            </a:r>
            <a:endParaRPr b="1" sz="4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11" name="Google Shape;311;p7"/>
          <p:cNvGrpSpPr/>
          <p:nvPr/>
        </p:nvGrpSpPr>
        <p:grpSpPr>
          <a:xfrm>
            <a:off x="6925731" y="2265676"/>
            <a:ext cx="3790630" cy="474114"/>
            <a:chOff x="4930816" y="1109898"/>
            <a:chExt cx="3790630" cy="474114"/>
          </a:xfrm>
        </p:grpSpPr>
        <p:sp>
          <p:nvSpPr>
            <p:cNvPr id="312" name="Google Shape;312;p7"/>
            <p:cNvSpPr/>
            <p:nvPr/>
          </p:nvSpPr>
          <p:spPr>
            <a:xfrm>
              <a:off x="4930816" y="1130514"/>
              <a:ext cx="3790630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"/>
            <p:cNvSpPr txBox="1"/>
            <p:nvPr/>
          </p:nvSpPr>
          <p:spPr>
            <a:xfrm>
              <a:off x="5355166" y="1109898"/>
              <a:ext cx="32624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漁船船員基本安全訓練</a:t>
              </a: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7"/>
          <p:cNvGrpSpPr/>
          <p:nvPr/>
        </p:nvGrpSpPr>
        <p:grpSpPr>
          <a:xfrm>
            <a:off x="6939810" y="2922207"/>
            <a:ext cx="3071229" cy="474114"/>
            <a:chOff x="4930815" y="1109898"/>
            <a:chExt cx="3071229" cy="474114"/>
          </a:xfrm>
        </p:grpSpPr>
        <p:sp>
          <p:nvSpPr>
            <p:cNvPr id="316" name="Google Shape;316;p7"/>
            <p:cNvSpPr/>
            <p:nvPr/>
          </p:nvSpPr>
          <p:spPr>
            <a:xfrm>
              <a:off x="4930815" y="1130514"/>
              <a:ext cx="3071229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7"/>
            <p:cNvSpPr txBox="1"/>
            <p:nvPr/>
          </p:nvSpPr>
          <p:spPr>
            <a:xfrm>
              <a:off x="5355166" y="1109898"/>
              <a:ext cx="26468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領有漁船船員手冊</a:t>
              </a: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9" name="Google Shape;31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49862" y="2284182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0006" y="2935991"/>
            <a:ext cx="369819" cy="38214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7"/>
          <p:cNvSpPr/>
          <p:nvPr/>
        </p:nvSpPr>
        <p:spPr>
          <a:xfrm>
            <a:off x="6945011" y="1761618"/>
            <a:ext cx="3265826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7"/>
          <p:cNvSpPr/>
          <p:nvPr/>
        </p:nvSpPr>
        <p:spPr>
          <a:xfrm>
            <a:off x="6964435" y="1719191"/>
            <a:ext cx="32464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完成訓前研習8小時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7"/>
          <p:cNvPicPr preferRelativeResize="0"/>
          <p:nvPr/>
        </p:nvPicPr>
        <p:blipFill rotWithShape="1">
          <a:blip r:embed="rId8">
            <a:alphaModFix/>
          </a:blip>
          <a:srcRect b="32133" l="8457" r="4558" t="37871"/>
          <a:stretch/>
        </p:blipFill>
        <p:spPr>
          <a:xfrm>
            <a:off x="8791759" y="4291754"/>
            <a:ext cx="2509520" cy="3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7"/>
          <p:cNvSpPr/>
          <p:nvPr/>
        </p:nvSpPr>
        <p:spPr>
          <a:xfrm>
            <a:off x="9387958" y="3499723"/>
            <a:ext cx="9605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b="1" lang="zh-TW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p7"/>
          <p:cNvGrpSpPr/>
          <p:nvPr/>
        </p:nvGrpSpPr>
        <p:grpSpPr>
          <a:xfrm rot="2707862">
            <a:off x="4925227" y="4262696"/>
            <a:ext cx="1940031" cy="2176706"/>
            <a:chOff x="-2672821" y="1858216"/>
            <a:chExt cx="1869890" cy="2098008"/>
          </a:xfrm>
        </p:grpSpPr>
        <p:sp>
          <p:nvSpPr>
            <p:cNvPr id="326" name="Google Shape;326;p7"/>
            <p:cNvSpPr/>
            <p:nvPr/>
          </p:nvSpPr>
          <p:spPr>
            <a:xfrm rot="-8100000">
              <a:off x="-2408488" y="2647082"/>
              <a:ext cx="948916" cy="1140701"/>
            </a:xfrm>
            <a:custGeom>
              <a:rect b="b" l="l" r="r" t="t"/>
              <a:pathLst>
                <a:path extrusionOk="0" h="3327400" w="1917700">
                  <a:moveTo>
                    <a:pt x="1917700" y="702601"/>
                  </a:moveTo>
                  <a:lnTo>
                    <a:pt x="1917700" y="3327400"/>
                  </a:lnTo>
                  <a:lnTo>
                    <a:pt x="520700" y="3327400"/>
                  </a:lnTo>
                  <a:lnTo>
                    <a:pt x="520700" y="702601"/>
                  </a:lnTo>
                  <a:cubicBezTo>
                    <a:pt x="520700" y="411574"/>
                    <a:pt x="343757" y="161875"/>
                    <a:pt x="91583" y="55214"/>
                  </a:cubicBezTo>
                  <a:lnTo>
                    <a:pt x="0" y="26785"/>
                  </a:lnTo>
                  <a:lnTo>
                    <a:pt x="40302" y="14275"/>
                  </a:lnTo>
                  <a:cubicBezTo>
                    <a:pt x="86040" y="4915"/>
                    <a:pt x="133397" y="0"/>
                    <a:pt x="181901" y="0"/>
                  </a:cubicBezTo>
                  <a:lnTo>
                    <a:pt x="1215099" y="0"/>
                  </a:lnTo>
                  <a:cubicBezTo>
                    <a:pt x="1603135" y="0"/>
                    <a:pt x="1917700" y="314565"/>
                    <a:pt x="1917700" y="702601"/>
                  </a:cubicBezTo>
                  <a:close/>
                </a:path>
              </a:pathLst>
            </a:custGeom>
            <a:solidFill>
              <a:srgbClr val="F1916F"/>
            </a:solidFill>
            <a:ln cap="flat" cmpd="sng" w="12700">
              <a:solidFill>
                <a:srgbClr val="F1916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79400" rotWithShape="0" algn="tl" dir="2700000" dist="165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 rot="2700000">
              <a:off x="-1873986" y="2097009"/>
              <a:ext cx="965114" cy="699410"/>
            </a:xfrm>
            <a:prstGeom prst="triangle">
              <a:avLst>
                <a:gd fmla="val 50000" name="adj"/>
              </a:avLst>
            </a:prstGeom>
            <a:solidFill>
              <a:srgbClr val="F1916F"/>
            </a:solidFill>
            <a:ln cap="sq" cmpd="sng" w="146050">
              <a:solidFill>
                <a:srgbClr val="F1916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7"/>
          <p:cNvSpPr/>
          <p:nvPr/>
        </p:nvSpPr>
        <p:spPr>
          <a:xfrm>
            <a:off x="4986084" y="4949596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獎勵</a:t>
            </a:r>
            <a:endParaRPr b="1" sz="4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29" name="Google Shape;329;p7"/>
          <p:cNvPicPr preferRelativeResize="0"/>
          <p:nvPr/>
        </p:nvPicPr>
        <p:blipFill rotWithShape="1">
          <a:blip r:embed="rId9">
            <a:alphaModFix/>
          </a:blip>
          <a:srcRect b="0" l="52234" r="0" t="36996"/>
          <a:stretch/>
        </p:blipFill>
        <p:spPr>
          <a:xfrm flipH="1">
            <a:off x="4845349" y="4009853"/>
            <a:ext cx="1196044" cy="106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7"/>
          <p:cNvSpPr/>
          <p:nvPr/>
        </p:nvSpPr>
        <p:spPr>
          <a:xfrm>
            <a:off x="7056742" y="4730376"/>
            <a:ext cx="2272592" cy="168133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7185067" y="4796969"/>
            <a:ext cx="22733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每學年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完成漁業職涯探索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"/>
          <p:cNvSpPr/>
          <p:nvPr/>
        </p:nvSpPr>
        <p:spPr>
          <a:xfrm>
            <a:off x="7185067" y="5369783"/>
            <a:ext cx="11528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1916F"/>
                </a:solidFill>
                <a:latin typeface="Arial"/>
                <a:ea typeface="Arial"/>
                <a:cs typeface="Arial"/>
                <a:sym typeface="Arial"/>
              </a:rPr>
              <a:t>累計20天</a:t>
            </a:r>
            <a:endParaRPr sz="1800">
              <a:solidFill>
                <a:srgbClr val="F191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"/>
          <p:cNvSpPr/>
          <p:nvPr/>
        </p:nvSpPr>
        <p:spPr>
          <a:xfrm>
            <a:off x="8025304" y="6423285"/>
            <a:ext cx="131638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最高40天2萬元</a:t>
            </a:r>
            <a:endParaRPr sz="13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7"/>
          <p:cNvSpPr/>
          <p:nvPr/>
        </p:nvSpPr>
        <p:spPr>
          <a:xfrm>
            <a:off x="6637432" y="4398475"/>
            <a:ext cx="600867" cy="600867"/>
          </a:xfrm>
          <a:prstGeom prst="wedgeEllipseCallout">
            <a:avLst>
              <a:gd fmla="val 43243" name="adj1"/>
              <a:gd fmla="val 50865" name="adj2"/>
            </a:avLst>
          </a:prstGeom>
          <a:solidFill>
            <a:srgbClr val="1B78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10">
            <a:alphaModFix/>
          </a:blip>
          <a:srcRect b="2769" l="8234" r="7148" t="3301"/>
          <a:stretch/>
        </p:blipFill>
        <p:spPr>
          <a:xfrm>
            <a:off x="6184490" y="5071398"/>
            <a:ext cx="440224" cy="437402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336" name="Google Shape;336;p7"/>
          <p:cNvSpPr/>
          <p:nvPr/>
        </p:nvSpPr>
        <p:spPr>
          <a:xfrm>
            <a:off x="6978505" y="3825560"/>
            <a:ext cx="2350115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7"/>
          <p:cNvSpPr/>
          <p:nvPr/>
        </p:nvSpPr>
        <p:spPr>
          <a:xfrm>
            <a:off x="6997930" y="3783133"/>
            <a:ext cx="2323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高中3年最高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7"/>
          <p:cNvPicPr preferRelativeResize="0"/>
          <p:nvPr/>
        </p:nvPicPr>
        <p:blipFill rotWithShape="1">
          <a:blip r:embed="rId11">
            <a:alphaModFix/>
          </a:blip>
          <a:srcRect b="32133" l="8457" r="4558" t="37871"/>
          <a:stretch/>
        </p:blipFill>
        <p:spPr>
          <a:xfrm>
            <a:off x="7893113" y="6117215"/>
            <a:ext cx="1708822" cy="3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/>
          <p:nvPr/>
        </p:nvSpPr>
        <p:spPr>
          <a:xfrm>
            <a:off x="8265564" y="5465767"/>
            <a:ext cx="8627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zh-TW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9397895" y="4721309"/>
            <a:ext cx="2272592" cy="168133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9526220" y="4787902"/>
            <a:ext cx="22733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學期成績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9538759" y="5071398"/>
            <a:ext cx="15680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班排名前50%</a:t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"/>
          <p:cNvSpPr/>
          <p:nvPr/>
        </p:nvSpPr>
        <p:spPr>
          <a:xfrm>
            <a:off x="10262317" y="6414218"/>
            <a:ext cx="1451038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每學年最高1萬元</a:t>
            </a:r>
            <a:endParaRPr sz="13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7"/>
          <p:cNvPicPr preferRelativeResize="0"/>
          <p:nvPr/>
        </p:nvPicPr>
        <p:blipFill rotWithShape="1">
          <a:blip r:embed="rId11">
            <a:alphaModFix/>
          </a:blip>
          <a:srcRect b="32133" l="8457" r="4558" t="37871"/>
          <a:stretch/>
        </p:blipFill>
        <p:spPr>
          <a:xfrm>
            <a:off x="10234266" y="6108148"/>
            <a:ext cx="1708822" cy="3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"/>
          <p:cNvSpPr/>
          <p:nvPr/>
        </p:nvSpPr>
        <p:spPr>
          <a:xfrm>
            <a:off x="10626193" y="5496214"/>
            <a:ext cx="8627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1" lang="zh-TW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千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"/>
          <p:cNvSpPr/>
          <p:nvPr/>
        </p:nvSpPr>
        <p:spPr>
          <a:xfrm>
            <a:off x="11122518" y="4399217"/>
            <a:ext cx="600867" cy="600867"/>
          </a:xfrm>
          <a:prstGeom prst="wedgeEllipseCallout">
            <a:avLst>
              <a:gd fmla="val -29042" name="adj1"/>
              <a:gd fmla="val 55515" name="adj2"/>
            </a:avLst>
          </a:prstGeom>
          <a:solidFill>
            <a:srgbClr val="1B78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"/>
          <p:cNvSpPr/>
          <p:nvPr/>
        </p:nvSpPr>
        <p:spPr>
          <a:xfrm>
            <a:off x="9523955" y="5373391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1916F"/>
                </a:solidFill>
                <a:latin typeface="Arial"/>
                <a:ea typeface="Arial"/>
                <a:cs typeface="Arial"/>
                <a:sym typeface="Arial"/>
              </a:rPr>
              <a:t>每學期獎學金</a:t>
            </a:r>
            <a:endParaRPr sz="1800">
              <a:solidFill>
                <a:srgbClr val="F191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7"/>
          <p:cNvGrpSpPr/>
          <p:nvPr/>
        </p:nvGrpSpPr>
        <p:grpSpPr>
          <a:xfrm>
            <a:off x="827006" y="1960420"/>
            <a:ext cx="3468477" cy="639223"/>
            <a:chOff x="741870" y="5911053"/>
            <a:chExt cx="3585975" cy="810691"/>
          </a:xfrm>
        </p:grpSpPr>
        <p:sp>
          <p:nvSpPr>
            <p:cNvPr id="349" name="Google Shape;349;p7"/>
            <p:cNvSpPr/>
            <p:nvPr/>
          </p:nvSpPr>
          <p:spPr>
            <a:xfrm>
              <a:off x="741870" y="5911053"/>
              <a:ext cx="3361321" cy="810691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69442" y="5937256"/>
              <a:ext cx="3296658" cy="74212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82599" y="5926061"/>
              <a:ext cx="3545246" cy="78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獎勵高中生從漁</a:t>
              </a:r>
              <a:endParaRPr/>
            </a:p>
          </p:txBody>
        </p:sp>
      </p:grpSp>
      <p:sp>
        <p:nvSpPr>
          <p:cNvPr id="352" name="Google Shape;352;p7"/>
          <p:cNvSpPr/>
          <p:nvPr/>
        </p:nvSpPr>
        <p:spPr>
          <a:xfrm>
            <a:off x="10172428" y="4053701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元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7"/>
          <p:cNvSpPr/>
          <p:nvPr/>
        </p:nvSpPr>
        <p:spPr>
          <a:xfrm>
            <a:off x="8959032" y="5950047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元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7"/>
          <p:cNvSpPr/>
          <p:nvPr/>
        </p:nvSpPr>
        <p:spPr>
          <a:xfrm>
            <a:off x="11306829" y="5950047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元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16486" y="2694071"/>
            <a:ext cx="463392" cy="46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8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62" name="Google Shape;362;p8"/>
          <p:cNvGrpSpPr/>
          <p:nvPr/>
        </p:nvGrpSpPr>
        <p:grpSpPr>
          <a:xfrm>
            <a:off x="1" y="-1"/>
            <a:ext cx="12205930" cy="6896101"/>
            <a:chOff x="-13929" y="-1"/>
            <a:chExt cx="12205930" cy="6896101"/>
          </a:xfrm>
        </p:grpSpPr>
        <p:sp>
          <p:nvSpPr>
            <p:cNvPr id="363" name="Google Shape;363;p8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p8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漁業人才培育</a:t>
            </a:r>
            <a:endParaRPr/>
          </a:p>
        </p:txBody>
      </p:sp>
      <p:sp>
        <p:nvSpPr>
          <p:cNvPr id="368" name="Google Shape;368;p8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主題四</a:t>
            </a:r>
            <a:endParaRPr b="1"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8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8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06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8"/>
          <p:cNvGrpSpPr/>
          <p:nvPr/>
        </p:nvGrpSpPr>
        <p:grpSpPr>
          <a:xfrm>
            <a:off x="701" y="1420980"/>
            <a:ext cx="5212080" cy="5437020"/>
            <a:chOff x="701" y="1420980"/>
            <a:chExt cx="5212080" cy="5437020"/>
          </a:xfrm>
        </p:grpSpPr>
        <p:pic>
          <p:nvPicPr>
            <p:cNvPr id="372" name="Google Shape;372;p8"/>
            <p:cNvPicPr preferRelativeResize="0"/>
            <p:nvPr/>
          </p:nvPicPr>
          <p:blipFill rotWithShape="1">
            <a:blip r:embed="rId4">
              <a:alphaModFix/>
            </a:blip>
            <a:srcRect b="22241" l="0" r="0" t="3673"/>
            <a:stretch/>
          </p:blipFill>
          <p:spPr>
            <a:xfrm>
              <a:off x="701" y="1420980"/>
              <a:ext cx="5212080" cy="5437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11864" y="1743124"/>
              <a:ext cx="867772" cy="243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2807" y="6316734"/>
              <a:ext cx="2258087" cy="541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42673" y="6631388"/>
              <a:ext cx="2258087" cy="185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6" name="Google Shape;376;p8"/>
          <p:cNvGrpSpPr/>
          <p:nvPr/>
        </p:nvGrpSpPr>
        <p:grpSpPr>
          <a:xfrm rot="2707862">
            <a:off x="5572512" y="3139054"/>
            <a:ext cx="1940031" cy="2176706"/>
            <a:chOff x="-2672821" y="1858216"/>
            <a:chExt cx="1869890" cy="2098008"/>
          </a:xfrm>
        </p:grpSpPr>
        <p:sp>
          <p:nvSpPr>
            <p:cNvPr id="377" name="Google Shape;377;p8"/>
            <p:cNvSpPr/>
            <p:nvPr/>
          </p:nvSpPr>
          <p:spPr>
            <a:xfrm rot="-8100000">
              <a:off x="-2408488" y="2647082"/>
              <a:ext cx="948916" cy="1140701"/>
            </a:xfrm>
            <a:custGeom>
              <a:rect b="b" l="l" r="r" t="t"/>
              <a:pathLst>
                <a:path extrusionOk="0" h="3327400" w="1917700">
                  <a:moveTo>
                    <a:pt x="1917700" y="702601"/>
                  </a:moveTo>
                  <a:lnTo>
                    <a:pt x="1917700" y="3327400"/>
                  </a:lnTo>
                  <a:lnTo>
                    <a:pt x="520700" y="3327400"/>
                  </a:lnTo>
                  <a:lnTo>
                    <a:pt x="520700" y="702601"/>
                  </a:lnTo>
                  <a:cubicBezTo>
                    <a:pt x="520700" y="411574"/>
                    <a:pt x="343757" y="161875"/>
                    <a:pt x="91583" y="55214"/>
                  </a:cubicBezTo>
                  <a:lnTo>
                    <a:pt x="0" y="26785"/>
                  </a:lnTo>
                  <a:lnTo>
                    <a:pt x="40302" y="14275"/>
                  </a:lnTo>
                  <a:cubicBezTo>
                    <a:pt x="86040" y="4915"/>
                    <a:pt x="133397" y="0"/>
                    <a:pt x="181901" y="0"/>
                  </a:cubicBezTo>
                  <a:lnTo>
                    <a:pt x="1215099" y="0"/>
                  </a:lnTo>
                  <a:cubicBezTo>
                    <a:pt x="1603135" y="0"/>
                    <a:pt x="1917700" y="314565"/>
                    <a:pt x="1917700" y="702601"/>
                  </a:cubicBezTo>
                  <a:close/>
                </a:path>
              </a:pathLst>
            </a:custGeom>
            <a:solidFill>
              <a:srgbClr val="FFE699"/>
            </a:solidFill>
            <a:ln cap="flat" cmpd="sng" w="12700">
              <a:solidFill>
                <a:srgbClr val="FFE69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79400" rotWithShape="0" algn="tl" dir="2700000" dist="165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 rot="2700000">
              <a:off x="-1873986" y="2097009"/>
              <a:ext cx="965114" cy="699410"/>
            </a:xfrm>
            <a:prstGeom prst="triangle">
              <a:avLst>
                <a:gd fmla="val 50000" name="adj"/>
              </a:avLst>
            </a:prstGeom>
            <a:solidFill>
              <a:srgbClr val="FFE699"/>
            </a:solidFill>
            <a:ln cap="sq" cmpd="sng" w="146050">
              <a:solidFill>
                <a:srgbClr val="FFE6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9" name="Google Shape;37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16117" y="2567330"/>
            <a:ext cx="1309465" cy="160670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"/>
          <p:cNvSpPr/>
          <p:nvPr/>
        </p:nvSpPr>
        <p:spPr>
          <a:xfrm>
            <a:off x="5633369" y="3825954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權利</a:t>
            </a:r>
            <a:endParaRPr/>
          </a:p>
        </p:txBody>
      </p:sp>
      <p:pic>
        <p:nvPicPr>
          <p:cNvPr id="381" name="Google Shape;381;p8"/>
          <p:cNvPicPr preferRelativeResize="0"/>
          <p:nvPr/>
        </p:nvPicPr>
        <p:blipFill rotWithShape="1">
          <a:blip r:embed="rId8">
            <a:alphaModFix/>
          </a:blip>
          <a:srcRect b="41840" l="27849" r="51366" t="46609"/>
          <a:stretch/>
        </p:blipFill>
        <p:spPr>
          <a:xfrm>
            <a:off x="6503339" y="3738085"/>
            <a:ext cx="1035996" cy="813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8"/>
          <p:cNvGrpSpPr/>
          <p:nvPr/>
        </p:nvGrpSpPr>
        <p:grpSpPr>
          <a:xfrm>
            <a:off x="5296037" y="1906331"/>
            <a:ext cx="2763312" cy="639223"/>
            <a:chOff x="741870" y="5911053"/>
            <a:chExt cx="2856922" cy="810691"/>
          </a:xfrm>
        </p:grpSpPr>
        <p:sp>
          <p:nvSpPr>
            <p:cNvPr id="383" name="Google Shape;383;p8"/>
            <p:cNvSpPr/>
            <p:nvPr/>
          </p:nvSpPr>
          <p:spPr>
            <a:xfrm>
              <a:off x="741870" y="5911053"/>
              <a:ext cx="2606332" cy="810691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69442" y="5937256"/>
              <a:ext cx="2541998" cy="74212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782599" y="5926061"/>
              <a:ext cx="2816193" cy="78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25名公費生</a:t>
              </a:r>
              <a:endParaRPr b="1" sz="3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86" name="Google Shape;386;p8"/>
          <p:cNvGrpSpPr/>
          <p:nvPr/>
        </p:nvGrpSpPr>
        <p:grpSpPr>
          <a:xfrm>
            <a:off x="7888310" y="1826652"/>
            <a:ext cx="796768" cy="864908"/>
            <a:chOff x="762598" y="1781625"/>
            <a:chExt cx="1807483" cy="1962059"/>
          </a:xfrm>
        </p:grpSpPr>
        <p:grpSp>
          <p:nvGrpSpPr>
            <p:cNvPr id="387" name="Google Shape;387;p8"/>
            <p:cNvGrpSpPr/>
            <p:nvPr/>
          </p:nvGrpSpPr>
          <p:grpSpPr>
            <a:xfrm>
              <a:off x="1185801" y="2272918"/>
              <a:ext cx="948528" cy="1045465"/>
              <a:chOff x="4119191" y="2121374"/>
              <a:chExt cx="876895" cy="966512"/>
            </a:xfrm>
          </p:grpSpPr>
          <p:sp>
            <p:nvSpPr>
              <p:cNvPr id="388" name="Google Shape;388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DC88E"/>
              </a:solidFill>
              <a:ln cap="flat" cmpd="sng" w="9525">
                <a:solidFill>
                  <a:srgbClr val="FDC88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B980"/>
              </a:solidFill>
              <a:ln cap="flat" cmpd="sng" w="9525">
                <a:solidFill>
                  <a:srgbClr val="FFB9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2E75B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E1B2"/>
              </a:solidFill>
              <a:ln cap="flat" cmpd="sng" w="9525">
                <a:solidFill>
                  <a:srgbClr val="FFE1B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7E5449"/>
              </a:solidFill>
              <a:ln cap="flat" cmpd="sng" w="9525">
                <a:solidFill>
                  <a:srgbClr val="7E54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762598" y="2239568"/>
              <a:ext cx="534605" cy="589241"/>
              <a:chOff x="4119191" y="2121374"/>
              <a:chExt cx="876895" cy="966512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2035476" y="2264255"/>
              <a:ext cx="534605" cy="589241"/>
              <a:chOff x="4119191" y="2121374"/>
              <a:chExt cx="876895" cy="966512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CFD5C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" name="Google Shape;405;p8"/>
            <p:cNvGrpSpPr/>
            <p:nvPr/>
          </p:nvGrpSpPr>
          <p:grpSpPr>
            <a:xfrm>
              <a:off x="888019" y="1781625"/>
              <a:ext cx="350705" cy="386547"/>
              <a:chOff x="4119191" y="2121374"/>
              <a:chExt cx="876895" cy="966512"/>
            </a:xfrm>
          </p:grpSpPr>
          <p:sp>
            <p:nvSpPr>
              <p:cNvPr id="406" name="Google Shape;406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" name="Google Shape;411;p8"/>
            <p:cNvGrpSpPr/>
            <p:nvPr/>
          </p:nvGrpSpPr>
          <p:grpSpPr>
            <a:xfrm>
              <a:off x="1264872" y="1788162"/>
              <a:ext cx="350705" cy="386547"/>
              <a:chOff x="4119191" y="2121374"/>
              <a:chExt cx="876895" cy="966512"/>
            </a:xfrm>
          </p:grpSpPr>
          <p:sp>
            <p:nvSpPr>
              <p:cNvPr id="412" name="Google Shape;412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7" name="Google Shape;417;p8"/>
            <p:cNvGrpSpPr/>
            <p:nvPr/>
          </p:nvGrpSpPr>
          <p:grpSpPr>
            <a:xfrm>
              <a:off x="1652936" y="1788162"/>
              <a:ext cx="350705" cy="386547"/>
              <a:chOff x="4119191" y="2121374"/>
              <a:chExt cx="876895" cy="966512"/>
            </a:xfrm>
          </p:grpSpPr>
          <p:sp>
            <p:nvSpPr>
              <p:cNvPr id="418" name="Google Shape;418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423;p8"/>
            <p:cNvGrpSpPr/>
            <p:nvPr/>
          </p:nvGrpSpPr>
          <p:grpSpPr>
            <a:xfrm>
              <a:off x="2029789" y="1794699"/>
              <a:ext cx="350705" cy="386547"/>
              <a:chOff x="4119191" y="2121374"/>
              <a:chExt cx="876895" cy="966512"/>
            </a:xfrm>
          </p:grpSpPr>
          <p:sp>
            <p:nvSpPr>
              <p:cNvPr id="424" name="Google Shape;424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429;p8"/>
            <p:cNvGrpSpPr/>
            <p:nvPr/>
          </p:nvGrpSpPr>
          <p:grpSpPr>
            <a:xfrm>
              <a:off x="805581" y="2936322"/>
              <a:ext cx="350705" cy="386547"/>
              <a:chOff x="4119191" y="2121374"/>
              <a:chExt cx="876895" cy="966512"/>
            </a:xfrm>
          </p:grpSpPr>
          <p:sp>
            <p:nvSpPr>
              <p:cNvPr id="430" name="Google Shape;430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5" name="Google Shape;435;p8"/>
            <p:cNvGrpSpPr/>
            <p:nvPr/>
          </p:nvGrpSpPr>
          <p:grpSpPr>
            <a:xfrm>
              <a:off x="1227427" y="3357137"/>
              <a:ext cx="350705" cy="386547"/>
              <a:chOff x="4119191" y="2121374"/>
              <a:chExt cx="876895" cy="966512"/>
            </a:xfrm>
          </p:grpSpPr>
          <p:sp>
            <p:nvSpPr>
              <p:cNvPr id="436" name="Google Shape;436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1" name="Google Shape;441;p8"/>
            <p:cNvGrpSpPr/>
            <p:nvPr/>
          </p:nvGrpSpPr>
          <p:grpSpPr>
            <a:xfrm>
              <a:off x="1733483" y="3352350"/>
              <a:ext cx="350705" cy="386547"/>
              <a:chOff x="4119191" y="2121374"/>
              <a:chExt cx="876895" cy="966512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7" name="Google Shape;447;p8"/>
            <p:cNvGrpSpPr/>
            <p:nvPr/>
          </p:nvGrpSpPr>
          <p:grpSpPr>
            <a:xfrm>
              <a:off x="2163844" y="2949585"/>
              <a:ext cx="350705" cy="386547"/>
              <a:chOff x="4119191" y="2121374"/>
              <a:chExt cx="876895" cy="966512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4385150" y="2706291"/>
                <a:ext cx="344977" cy="236087"/>
              </a:xfrm>
              <a:custGeom>
                <a:rect b="b" l="l" r="r" t="t"/>
                <a:pathLst>
                  <a:path extrusionOk="0" h="490" w="716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4" y="145"/>
                    </a:lnTo>
                    <a:lnTo>
                      <a:pt x="468" y="135"/>
                    </a:lnTo>
                    <a:lnTo>
                      <a:pt x="520" y="119"/>
                    </a:lnTo>
                    <a:lnTo>
                      <a:pt x="568" y="97"/>
                    </a:lnTo>
                    <a:lnTo>
                      <a:pt x="616" y="70"/>
                    </a:lnTo>
                    <a:lnTo>
                      <a:pt x="659" y="37"/>
                    </a:lnTo>
                    <a:lnTo>
                      <a:pt x="699" y="0"/>
                    </a:lnTo>
                    <a:lnTo>
                      <a:pt x="699" y="35"/>
                    </a:lnTo>
                    <a:lnTo>
                      <a:pt x="700" y="75"/>
                    </a:lnTo>
                    <a:lnTo>
                      <a:pt x="703" y="116"/>
                    </a:lnTo>
                    <a:lnTo>
                      <a:pt x="708" y="156"/>
                    </a:lnTo>
                    <a:lnTo>
                      <a:pt x="716" y="192"/>
                    </a:lnTo>
                    <a:lnTo>
                      <a:pt x="707" y="199"/>
                    </a:lnTo>
                    <a:lnTo>
                      <a:pt x="700" y="209"/>
                    </a:lnTo>
                    <a:lnTo>
                      <a:pt x="697" y="220"/>
                    </a:lnTo>
                    <a:lnTo>
                      <a:pt x="689" y="261"/>
                    </a:lnTo>
                    <a:lnTo>
                      <a:pt x="675" y="299"/>
                    </a:lnTo>
                    <a:lnTo>
                      <a:pt x="655" y="336"/>
                    </a:lnTo>
                    <a:lnTo>
                      <a:pt x="630" y="369"/>
                    </a:lnTo>
                    <a:lnTo>
                      <a:pt x="602" y="399"/>
                    </a:lnTo>
                    <a:lnTo>
                      <a:pt x="568" y="424"/>
                    </a:lnTo>
                    <a:lnTo>
                      <a:pt x="532" y="448"/>
                    </a:lnTo>
                    <a:lnTo>
                      <a:pt x="492" y="465"/>
                    </a:lnTo>
                    <a:lnTo>
                      <a:pt x="449" y="478"/>
                    </a:lnTo>
                    <a:lnTo>
                      <a:pt x="405" y="486"/>
                    </a:lnTo>
                    <a:lnTo>
                      <a:pt x="357" y="490"/>
                    </a:lnTo>
                    <a:lnTo>
                      <a:pt x="311" y="486"/>
                    </a:lnTo>
                    <a:lnTo>
                      <a:pt x="265" y="478"/>
                    </a:lnTo>
                    <a:lnTo>
                      <a:pt x="223" y="465"/>
                    </a:lnTo>
                    <a:lnTo>
                      <a:pt x="184" y="448"/>
                    </a:lnTo>
                    <a:lnTo>
                      <a:pt x="147" y="424"/>
                    </a:lnTo>
                    <a:lnTo>
                      <a:pt x="114" y="399"/>
                    </a:lnTo>
                    <a:lnTo>
                      <a:pt x="85" y="369"/>
                    </a:lnTo>
                    <a:lnTo>
                      <a:pt x="60" y="336"/>
                    </a:lnTo>
                    <a:lnTo>
                      <a:pt x="41" y="299"/>
                    </a:lnTo>
                    <a:lnTo>
                      <a:pt x="27" y="261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4385150" y="2706291"/>
                <a:ext cx="333413" cy="189833"/>
              </a:xfrm>
              <a:custGeom>
                <a:rect b="b" l="l" r="r" t="t"/>
                <a:pathLst>
                  <a:path extrusionOk="0" h="394" w="691">
                    <a:moveTo>
                      <a:pt x="17" y="0"/>
                    </a:moveTo>
                    <a:lnTo>
                      <a:pt x="56" y="37"/>
                    </a:lnTo>
                    <a:lnTo>
                      <a:pt x="100" y="70"/>
                    </a:lnTo>
                    <a:lnTo>
                      <a:pt x="146" y="97"/>
                    </a:lnTo>
                    <a:lnTo>
                      <a:pt x="196" y="119"/>
                    </a:lnTo>
                    <a:lnTo>
                      <a:pt x="248" y="135"/>
                    </a:lnTo>
                    <a:lnTo>
                      <a:pt x="302" y="145"/>
                    </a:lnTo>
                    <a:lnTo>
                      <a:pt x="357" y="149"/>
                    </a:lnTo>
                    <a:lnTo>
                      <a:pt x="413" y="146"/>
                    </a:lnTo>
                    <a:lnTo>
                      <a:pt x="465" y="136"/>
                    </a:lnTo>
                    <a:lnTo>
                      <a:pt x="515" y="120"/>
                    </a:lnTo>
                    <a:lnTo>
                      <a:pt x="564" y="99"/>
                    </a:lnTo>
                    <a:lnTo>
                      <a:pt x="609" y="73"/>
                    </a:lnTo>
                    <a:lnTo>
                      <a:pt x="651" y="42"/>
                    </a:lnTo>
                    <a:lnTo>
                      <a:pt x="691" y="7"/>
                    </a:lnTo>
                    <a:lnTo>
                      <a:pt x="668" y="36"/>
                    </a:lnTo>
                    <a:lnTo>
                      <a:pt x="641" y="67"/>
                    </a:lnTo>
                    <a:lnTo>
                      <a:pt x="609" y="102"/>
                    </a:lnTo>
                    <a:lnTo>
                      <a:pt x="574" y="135"/>
                    </a:lnTo>
                    <a:lnTo>
                      <a:pt x="535" y="170"/>
                    </a:lnTo>
                    <a:lnTo>
                      <a:pt x="494" y="204"/>
                    </a:lnTo>
                    <a:lnTo>
                      <a:pt x="450" y="238"/>
                    </a:lnTo>
                    <a:lnTo>
                      <a:pt x="405" y="270"/>
                    </a:lnTo>
                    <a:lnTo>
                      <a:pt x="357" y="299"/>
                    </a:lnTo>
                    <a:lnTo>
                      <a:pt x="309" y="326"/>
                    </a:lnTo>
                    <a:lnTo>
                      <a:pt x="259" y="350"/>
                    </a:lnTo>
                    <a:lnTo>
                      <a:pt x="209" y="370"/>
                    </a:lnTo>
                    <a:lnTo>
                      <a:pt x="159" y="385"/>
                    </a:lnTo>
                    <a:lnTo>
                      <a:pt x="109" y="394"/>
                    </a:lnTo>
                    <a:lnTo>
                      <a:pt x="82" y="365"/>
                    </a:lnTo>
                    <a:lnTo>
                      <a:pt x="59" y="333"/>
                    </a:lnTo>
                    <a:lnTo>
                      <a:pt x="40" y="297"/>
                    </a:lnTo>
                    <a:lnTo>
                      <a:pt x="27" y="260"/>
                    </a:lnTo>
                    <a:lnTo>
                      <a:pt x="19" y="220"/>
                    </a:lnTo>
                    <a:lnTo>
                      <a:pt x="15" y="209"/>
                    </a:lnTo>
                    <a:lnTo>
                      <a:pt x="9" y="199"/>
                    </a:lnTo>
                    <a:lnTo>
                      <a:pt x="0" y="192"/>
                    </a:lnTo>
                    <a:lnTo>
                      <a:pt x="8" y="156"/>
                    </a:lnTo>
                    <a:lnTo>
                      <a:pt x="12" y="116"/>
                    </a:lnTo>
                    <a:lnTo>
                      <a:pt x="15" y="75"/>
                    </a:lnTo>
                    <a:lnTo>
                      <a:pt x="17" y="3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4119191" y="2795909"/>
                <a:ext cx="876895" cy="291977"/>
              </a:xfrm>
              <a:custGeom>
                <a:rect b="b" l="l" r="r" t="t"/>
                <a:pathLst>
                  <a:path extrusionOk="0" h="605" w="1820">
                    <a:moveTo>
                      <a:pt x="532" y="0"/>
                    </a:moveTo>
                    <a:lnTo>
                      <a:pt x="545" y="2"/>
                    </a:lnTo>
                    <a:lnTo>
                      <a:pt x="558" y="9"/>
                    </a:lnTo>
                    <a:lnTo>
                      <a:pt x="566" y="20"/>
                    </a:lnTo>
                    <a:lnTo>
                      <a:pt x="571" y="33"/>
                    </a:lnTo>
                    <a:lnTo>
                      <a:pt x="579" y="74"/>
                    </a:lnTo>
                    <a:lnTo>
                      <a:pt x="593" y="112"/>
                    </a:lnTo>
                    <a:lnTo>
                      <a:pt x="612" y="149"/>
                    </a:lnTo>
                    <a:lnTo>
                      <a:pt x="637" y="182"/>
                    </a:lnTo>
                    <a:lnTo>
                      <a:pt x="666" y="212"/>
                    </a:lnTo>
                    <a:lnTo>
                      <a:pt x="699" y="237"/>
                    </a:lnTo>
                    <a:lnTo>
                      <a:pt x="736" y="261"/>
                    </a:lnTo>
                    <a:lnTo>
                      <a:pt x="775" y="278"/>
                    </a:lnTo>
                    <a:lnTo>
                      <a:pt x="817" y="291"/>
                    </a:lnTo>
                    <a:lnTo>
                      <a:pt x="863" y="299"/>
                    </a:lnTo>
                    <a:lnTo>
                      <a:pt x="909" y="303"/>
                    </a:lnTo>
                    <a:lnTo>
                      <a:pt x="957" y="299"/>
                    </a:lnTo>
                    <a:lnTo>
                      <a:pt x="1001" y="291"/>
                    </a:lnTo>
                    <a:lnTo>
                      <a:pt x="1044" y="278"/>
                    </a:lnTo>
                    <a:lnTo>
                      <a:pt x="1084" y="261"/>
                    </a:lnTo>
                    <a:lnTo>
                      <a:pt x="1120" y="237"/>
                    </a:lnTo>
                    <a:lnTo>
                      <a:pt x="1154" y="212"/>
                    </a:lnTo>
                    <a:lnTo>
                      <a:pt x="1182" y="182"/>
                    </a:lnTo>
                    <a:lnTo>
                      <a:pt x="1207" y="149"/>
                    </a:lnTo>
                    <a:lnTo>
                      <a:pt x="1227" y="112"/>
                    </a:lnTo>
                    <a:lnTo>
                      <a:pt x="1241" y="74"/>
                    </a:lnTo>
                    <a:lnTo>
                      <a:pt x="1249" y="33"/>
                    </a:lnTo>
                    <a:lnTo>
                      <a:pt x="1253" y="20"/>
                    </a:lnTo>
                    <a:lnTo>
                      <a:pt x="1261" y="9"/>
                    </a:lnTo>
                    <a:lnTo>
                      <a:pt x="1273" y="2"/>
                    </a:lnTo>
                    <a:lnTo>
                      <a:pt x="1286" y="0"/>
                    </a:lnTo>
                    <a:lnTo>
                      <a:pt x="1289" y="0"/>
                    </a:lnTo>
                    <a:lnTo>
                      <a:pt x="1292" y="0"/>
                    </a:lnTo>
                    <a:lnTo>
                      <a:pt x="1294" y="0"/>
                    </a:lnTo>
                    <a:lnTo>
                      <a:pt x="1597" y="45"/>
                    </a:lnTo>
                    <a:lnTo>
                      <a:pt x="1602" y="46"/>
                    </a:lnTo>
                    <a:lnTo>
                      <a:pt x="1638" y="59"/>
                    </a:lnTo>
                    <a:lnTo>
                      <a:pt x="1672" y="77"/>
                    </a:lnTo>
                    <a:lnTo>
                      <a:pt x="1703" y="99"/>
                    </a:lnTo>
                    <a:lnTo>
                      <a:pt x="1730" y="123"/>
                    </a:lnTo>
                    <a:lnTo>
                      <a:pt x="1753" y="151"/>
                    </a:lnTo>
                    <a:lnTo>
                      <a:pt x="1773" y="181"/>
                    </a:lnTo>
                    <a:lnTo>
                      <a:pt x="1790" y="213"/>
                    </a:lnTo>
                    <a:lnTo>
                      <a:pt x="1803" y="246"/>
                    </a:lnTo>
                    <a:lnTo>
                      <a:pt x="1812" y="279"/>
                    </a:lnTo>
                    <a:lnTo>
                      <a:pt x="1817" y="312"/>
                    </a:lnTo>
                    <a:lnTo>
                      <a:pt x="1820" y="345"/>
                    </a:lnTo>
                    <a:lnTo>
                      <a:pt x="1820" y="491"/>
                    </a:lnTo>
                    <a:lnTo>
                      <a:pt x="1816" y="518"/>
                    </a:lnTo>
                    <a:lnTo>
                      <a:pt x="1806" y="541"/>
                    </a:lnTo>
                    <a:lnTo>
                      <a:pt x="1792" y="562"/>
                    </a:lnTo>
                    <a:lnTo>
                      <a:pt x="1773" y="580"/>
                    </a:lnTo>
                    <a:lnTo>
                      <a:pt x="1750" y="593"/>
                    </a:lnTo>
                    <a:lnTo>
                      <a:pt x="1723" y="602"/>
                    </a:lnTo>
                    <a:lnTo>
                      <a:pt x="1695" y="605"/>
                    </a:lnTo>
                    <a:lnTo>
                      <a:pt x="124" y="605"/>
                    </a:lnTo>
                    <a:lnTo>
                      <a:pt x="96" y="602"/>
                    </a:lnTo>
                    <a:lnTo>
                      <a:pt x="70" y="593"/>
                    </a:lnTo>
                    <a:lnTo>
                      <a:pt x="47" y="580"/>
                    </a:lnTo>
                    <a:lnTo>
                      <a:pt x="28" y="562"/>
                    </a:lnTo>
                    <a:lnTo>
                      <a:pt x="13" y="541"/>
                    </a:lnTo>
                    <a:lnTo>
                      <a:pt x="3" y="518"/>
                    </a:lnTo>
                    <a:lnTo>
                      <a:pt x="0" y="491"/>
                    </a:lnTo>
                    <a:lnTo>
                      <a:pt x="0" y="345"/>
                    </a:lnTo>
                    <a:lnTo>
                      <a:pt x="2" y="312"/>
                    </a:lnTo>
                    <a:lnTo>
                      <a:pt x="8" y="279"/>
                    </a:lnTo>
                    <a:lnTo>
                      <a:pt x="17" y="246"/>
                    </a:lnTo>
                    <a:lnTo>
                      <a:pt x="30" y="213"/>
                    </a:lnTo>
                    <a:lnTo>
                      <a:pt x="47" y="181"/>
                    </a:lnTo>
                    <a:lnTo>
                      <a:pt x="66" y="151"/>
                    </a:lnTo>
                    <a:lnTo>
                      <a:pt x="90" y="123"/>
                    </a:lnTo>
                    <a:lnTo>
                      <a:pt x="116" y="99"/>
                    </a:lnTo>
                    <a:lnTo>
                      <a:pt x="147" y="77"/>
                    </a:lnTo>
                    <a:lnTo>
                      <a:pt x="180" y="59"/>
                    </a:lnTo>
                    <a:lnTo>
                      <a:pt x="218" y="46"/>
                    </a:lnTo>
                    <a:lnTo>
                      <a:pt x="222" y="45"/>
                    </a:lnTo>
                    <a:lnTo>
                      <a:pt x="525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4320588" y="2321807"/>
                <a:ext cx="474102" cy="456756"/>
              </a:xfrm>
              <a:custGeom>
                <a:rect b="b" l="l" r="r" t="t"/>
                <a:pathLst>
                  <a:path extrusionOk="0" h="947" w="986">
                    <a:moveTo>
                      <a:pt x="189" y="0"/>
                    </a:moveTo>
                    <a:lnTo>
                      <a:pt x="834" y="0"/>
                    </a:lnTo>
                    <a:lnTo>
                      <a:pt x="864" y="3"/>
                    </a:lnTo>
                    <a:lnTo>
                      <a:pt x="893" y="12"/>
                    </a:lnTo>
                    <a:lnTo>
                      <a:pt x="918" y="25"/>
                    </a:lnTo>
                    <a:lnTo>
                      <a:pt x="941" y="44"/>
                    </a:lnTo>
                    <a:lnTo>
                      <a:pt x="959" y="67"/>
                    </a:lnTo>
                    <a:lnTo>
                      <a:pt x="973" y="93"/>
                    </a:lnTo>
                    <a:lnTo>
                      <a:pt x="982" y="120"/>
                    </a:lnTo>
                    <a:lnTo>
                      <a:pt x="986" y="151"/>
                    </a:lnTo>
                    <a:lnTo>
                      <a:pt x="986" y="417"/>
                    </a:lnTo>
                    <a:lnTo>
                      <a:pt x="982" y="479"/>
                    </a:lnTo>
                    <a:lnTo>
                      <a:pt x="972" y="538"/>
                    </a:lnTo>
                    <a:lnTo>
                      <a:pt x="957" y="595"/>
                    </a:lnTo>
                    <a:lnTo>
                      <a:pt x="935" y="650"/>
                    </a:lnTo>
                    <a:lnTo>
                      <a:pt x="908" y="701"/>
                    </a:lnTo>
                    <a:lnTo>
                      <a:pt x="877" y="748"/>
                    </a:lnTo>
                    <a:lnTo>
                      <a:pt x="841" y="791"/>
                    </a:lnTo>
                    <a:lnTo>
                      <a:pt x="801" y="830"/>
                    </a:lnTo>
                    <a:lnTo>
                      <a:pt x="757" y="864"/>
                    </a:lnTo>
                    <a:lnTo>
                      <a:pt x="709" y="893"/>
                    </a:lnTo>
                    <a:lnTo>
                      <a:pt x="658" y="916"/>
                    </a:lnTo>
                    <a:lnTo>
                      <a:pt x="605" y="933"/>
                    </a:lnTo>
                    <a:lnTo>
                      <a:pt x="550" y="943"/>
                    </a:lnTo>
                    <a:lnTo>
                      <a:pt x="492" y="947"/>
                    </a:lnTo>
                    <a:lnTo>
                      <a:pt x="436" y="943"/>
                    </a:lnTo>
                    <a:lnTo>
                      <a:pt x="379" y="933"/>
                    </a:lnTo>
                    <a:lnTo>
                      <a:pt x="326" y="916"/>
                    </a:lnTo>
                    <a:lnTo>
                      <a:pt x="277" y="893"/>
                    </a:lnTo>
                    <a:lnTo>
                      <a:pt x="229" y="864"/>
                    </a:lnTo>
                    <a:lnTo>
                      <a:pt x="185" y="830"/>
                    </a:lnTo>
                    <a:lnTo>
                      <a:pt x="145" y="791"/>
                    </a:lnTo>
                    <a:lnTo>
                      <a:pt x="108" y="748"/>
                    </a:lnTo>
                    <a:lnTo>
                      <a:pt x="76" y="701"/>
                    </a:lnTo>
                    <a:lnTo>
                      <a:pt x="50" y="650"/>
                    </a:lnTo>
                    <a:lnTo>
                      <a:pt x="29" y="595"/>
                    </a:lnTo>
                    <a:lnTo>
                      <a:pt x="13" y="538"/>
                    </a:lnTo>
                    <a:lnTo>
                      <a:pt x="3" y="479"/>
                    </a:lnTo>
                    <a:lnTo>
                      <a:pt x="0" y="417"/>
                    </a:lnTo>
                    <a:lnTo>
                      <a:pt x="0" y="189"/>
                    </a:lnTo>
                    <a:lnTo>
                      <a:pt x="3" y="156"/>
                    </a:lnTo>
                    <a:lnTo>
                      <a:pt x="12" y="124"/>
                    </a:lnTo>
                    <a:lnTo>
                      <a:pt x="25" y="94"/>
                    </a:lnTo>
                    <a:lnTo>
                      <a:pt x="44" y="67"/>
                    </a:lnTo>
                    <a:lnTo>
                      <a:pt x="68" y="44"/>
                    </a:lnTo>
                    <a:lnTo>
                      <a:pt x="94" y="25"/>
                    </a:lnTo>
                    <a:lnTo>
                      <a:pt x="124" y="12"/>
                    </a:lnTo>
                    <a:lnTo>
                      <a:pt x="156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4265661" y="2121374"/>
                <a:ext cx="583954" cy="395084"/>
              </a:xfrm>
              <a:custGeom>
                <a:rect b="b" l="l" r="r" t="t"/>
                <a:pathLst>
                  <a:path extrusionOk="0" h="821" w="1213">
                    <a:moveTo>
                      <a:pt x="379" y="0"/>
                    </a:moveTo>
                    <a:lnTo>
                      <a:pt x="872" y="0"/>
                    </a:lnTo>
                    <a:lnTo>
                      <a:pt x="918" y="4"/>
                    </a:lnTo>
                    <a:lnTo>
                      <a:pt x="962" y="12"/>
                    </a:lnTo>
                    <a:lnTo>
                      <a:pt x="1004" y="27"/>
                    </a:lnTo>
                    <a:lnTo>
                      <a:pt x="1044" y="47"/>
                    </a:lnTo>
                    <a:lnTo>
                      <a:pt x="1080" y="72"/>
                    </a:lnTo>
                    <a:lnTo>
                      <a:pt x="1113" y="101"/>
                    </a:lnTo>
                    <a:lnTo>
                      <a:pt x="1142" y="133"/>
                    </a:lnTo>
                    <a:lnTo>
                      <a:pt x="1166" y="169"/>
                    </a:lnTo>
                    <a:lnTo>
                      <a:pt x="1186" y="209"/>
                    </a:lnTo>
                    <a:lnTo>
                      <a:pt x="1200" y="251"/>
                    </a:lnTo>
                    <a:lnTo>
                      <a:pt x="1210" y="295"/>
                    </a:lnTo>
                    <a:lnTo>
                      <a:pt x="1213" y="342"/>
                    </a:lnTo>
                    <a:lnTo>
                      <a:pt x="1213" y="568"/>
                    </a:lnTo>
                    <a:lnTo>
                      <a:pt x="1210" y="609"/>
                    </a:lnTo>
                    <a:lnTo>
                      <a:pt x="1204" y="650"/>
                    </a:lnTo>
                    <a:lnTo>
                      <a:pt x="1191" y="689"/>
                    </a:lnTo>
                    <a:lnTo>
                      <a:pt x="1175" y="725"/>
                    </a:lnTo>
                    <a:lnTo>
                      <a:pt x="1154" y="761"/>
                    </a:lnTo>
                    <a:lnTo>
                      <a:pt x="1128" y="793"/>
                    </a:lnTo>
                    <a:lnTo>
                      <a:pt x="1100" y="821"/>
                    </a:lnTo>
                    <a:lnTo>
                      <a:pt x="1100" y="568"/>
                    </a:lnTo>
                    <a:lnTo>
                      <a:pt x="1096" y="537"/>
                    </a:lnTo>
                    <a:lnTo>
                      <a:pt x="1087" y="510"/>
                    </a:lnTo>
                    <a:lnTo>
                      <a:pt x="1073" y="484"/>
                    </a:lnTo>
                    <a:lnTo>
                      <a:pt x="1055" y="461"/>
                    </a:lnTo>
                    <a:lnTo>
                      <a:pt x="1032" y="442"/>
                    </a:lnTo>
                    <a:lnTo>
                      <a:pt x="1007" y="429"/>
                    </a:lnTo>
                    <a:lnTo>
                      <a:pt x="978" y="420"/>
                    </a:lnTo>
                    <a:lnTo>
                      <a:pt x="948" y="417"/>
                    </a:lnTo>
                    <a:lnTo>
                      <a:pt x="303" y="417"/>
                    </a:lnTo>
                    <a:lnTo>
                      <a:pt x="270" y="420"/>
                    </a:lnTo>
                    <a:lnTo>
                      <a:pt x="238" y="429"/>
                    </a:lnTo>
                    <a:lnTo>
                      <a:pt x="208" y="442"/>
                    </a:lnTo>
                    <a:lnTo>
                      <a:pt x="182" y="461"/>
                    </a:lnTo>
                    <a:lnTo>
                      <a:pt x="158" y="484"/>
                    </a:lnTo>
                    <a:lnTo>
                      <a:pt x="139" y="511"/>
                    </a:lnTo>
                    <a:lnTo>
                      <a:pt x="126" y="541"/>
                    </a:lnTo>
                    <a:lnTo>
                      <a:pt x="117" y="573"/>
                    </a:lnTo>
                    <a:lnTo>
                      <a:pt x="114" y="606"/>
                    </a:lnTo>
                    <a:lnTo>
                      <a:pt x="114" y="821"/>
                    </a:lnTo>
                    <a:lnTo>
                      <a:pt x="85" y="793"/>
                    </a:lnTo>
                    <a:lnTo>
                      <a:pt x="60" y="761"/>
                    </a:lnTo>
                    <a:lnTo>
                      <a:pt x="39" y="725"/>
                    </a:lnTo>
                    <a:lnTo>
                      <a:pt x="22" y="689"/>
                    </a:lnTo>
                    <a:lnTo>
                      <a:pt x="10" y="650"/>
                    </a:lnTo>
                    <a:lnTo>
                      <a:pt x="3" y="610"/>
                    </a:lnTo>
                    <a:lnTo>
                      <a:pt x="0" y="568"/>
                    </a:lnTo>
                    <a:lnTo>
                      <a:pt x="0" y="379"/>
                    </a:lnTo>
                    <a:lnTo>
                      <a:pt x="3" y="340"/>
                    </a:lnTo>
                    <a:lnTo>
                      <a:pt x="12" y="302"/>
                    </a:lnTo>
                    <a:lnTo>
                      <a:pt x="26" y="266"/>
                    </a:lnTo>
                    <a:lnTo>
                      <a:pt x="44" y="234"/>
                    </a:lnTo>
                    <a:lnTo>
                      <a:pt x="68" y="204"/>
                    </a:lnTo>
                    <a:lnTo>
                      <a:pt x="94" y="177"/>
                    </a:lnTo>
                    <a:lnTo>
                      <a:pt x="124" y="155"/>
                    </a:lnTo>
                    <a:lnTo>
                      <a:pt x="158" y="137"/>
                    </a:lnTo>
                    <a:lnTo>
                      <a:pt x="194" y="124"/>
                    </a:lnTo>
                    <a:lnTo>
                      <a:pt x="232" y="116"/>
                    </a:lnTo>
                    <a:lnTo>
                      <a:pt x="241" y="89"/>
                    </a:lnTo>
                    <a:lnTo>
                      <a:pt x="256" y="64"/>
                    </a:lnTo>
                    <a:lnTo>
                      <a:pt x="274" y="43"/>
                    </a:lnTo>
                    <a:lnTo>
                      <a:pt x="297" y="26"/>
                    </a:lnTo>
                    <a:lnTo>
                      <a:pt x="322" y="11"/>
                    </a:lnTo>
                    <a:lnTo>
                      <a:pt x="350" y="4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3" name="Google Shape;453;p8"/>
          <p:cNvSpPr/>
          <p:nvPr/>
        </p:nvSpPr>
        <p:spPr>
          <a:xfrm>
            <a:off x="8604540" y="1897010"/>
            <a:ext cx="357020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漁撈組+養殖組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8"/>
          <p:cNvSpPr/>
          <p:nvPr/>
        </p:nvSpPr>
        <p:spPr>
          <a:xfrm>
            <a:off x="9566924" y="1549925"/>
            <a:ext cx="679553" cy="436355"/>
          </a:xfrm>
          <a:prstGeom prst="wedgeRoundRectCallout">
            <a:avLst>
              <a:gd fmla="val -34476" name="adj1"/>
              <a:gd fmla="val 62500" name="adj2"/>
              <a:gd fmla="val 16667" name="adj3"/>
            </a:avLst>
          </a:prstGeom>
          <a:gradFill>
            <a:gsLst>
              <a:gs pos="0">
                <a:srgbClr val="993838"/>
              </a:gs>
              <a:gs pos="50000">
                <a:srgbClr val="DE5151"/>
              </a:gs>
              <a:gs pos="100000">
                <a:srgbClr val="FF6262"/>
              </a:gs>
            </a:gsLst>
            <a:lin ang="1890000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5" name="Google Shape;455;p8"/>
          <p:cNvSpPr/>
          <p:nvPr/>
        </p:nvSpPr>
        <p:spPr>
          <a:xfrm>
            <a:off x="9472070" y="1677894"/>
            <a:ext cx="857927" cy="31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11名</a:t>
            </a:r>
            <a:endParaRPr/>
          </a:p>
        </p:txBody>
      </p:sp>
      <p:sp>
        <p:nvSpPr>
          <p:cNvPr id="456" name="Google Shape;456;p8"/>
          <p:cNvSpPr/>
          <p:nvPr/>
        </p:nvSpPr>
        <p:spPr>
          <a:xfrm>
            <a:off x="11269965" y="1546529"/>
            <a:ext cx="679553" cy="436355"/>
          </a:xfrm>
          <a:prstGeom prst="wedgeRoundRectCallout">
            <a:avLst>
              <a:gd fmla="val -34476" name="adj1"/>
              <a:gd fmla="val 62500" name="adj2"/>
              <a:gd fmla="val 16667" name="adj3"/>
            </a:avLst>
          </a:prstGeom>
          <a:gradFill>
            <a:gsLst>
              <a:gs pos="0">
                <a:srgbClr val="993838"/>
              </a:gs>
              <a:gs pos="50000">
                <a:srgbClr val="DE5151"/>
              </a:gs>
              <a:gs pos="100000">
                <a:srgbClr val="FF6262"/>
              </a:gs>
            </a:gsLst>
            <a:lin ang="1890000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7" name="Google Shape;457;p8"/>
          <p:cNvSpPr/>
          <p:nvPr/>
        </p:nvSpPr>
        <p:spPr>
          <a:xfrm>
            <a:off x="11180777" y="1673556"/>
            <a:ext cx="857927" cy="31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14名</a:t>
            </a:r>
            <a:endParaRPr/>
          </a:p>
        </p:txBody>
      </p:sp>
      <p:grpSp>
        <p:nvGrpSpPr>
          <p:cNvPr id="458" name="Google Shape;458;p8"/>
          <p:cNvGrpSpPr/>
          <p:nvPr/>
        </p:nvGrpSpPr>
        <p:grpSpPr>
          <a:xfrm>
            <a:off x="7418049" y="3542328"/>
            <a:ext cx="1786508" cy="474114"/>
            <a:chOff x="4930816" y="1109898"/>
            <a:chExt cx="1786508" cy="474114"/>
          </a:xfrm>
        </p:grpSpPr>
        <p:sp>
          <p:nvSpPr>
            <p:cNvPr id="459" name="Google Shape;459;p8"/>
            <p:cNvSpPr/>
            <p:nvPr/>
          </p:nvSpPr>
          <p:spPr>
            <a:xfrm>
              <a:off x="4930816" y="1130514"/>
              <a:ext cx="1786508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8"/>
            <p:cNvSpPr txBox="1"/>
            <p:nvPr/>
          </p:nvSpPr>
          <p:spPr>
            <a:xfrm>
              <a:off x="5355166" y="1109898"/>
              <a:ext cx="11079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學雜費</a:t>
              </a: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8"/>
          <p:cNvGrpSpPr/>
          <p:nvPr/>
        </p:nvGrpSpPr>
        <p:grpSpPr>
          <a:xfrm>
            <a:off x="9455448" y="3542328"/>
            <a:ext cx="1786508" cy="474114"/>
            <a:chOff x="4930816" y="1109898"/>
            <a:chExt cx="1786508" cy="474114"/>
          </a:xfrm>
        </p:grpSpPr>
        <p:sp>
          <p:nvSpPr>
            <p:cNvPr id="463" name="Google Shape;463;p8"/>
            <p:cNvSpPr/>
            <p:nvPr/>
          </p:nvSpPr>
          <p:spPr>
            <a:xfrm>
              <a:off x="4930816" y="1130514"/>
              <a:ext cx="1786508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8"/>
            <p:cNvSpPr txBox="1"/>
            <p:nvPr/>
          </p:nvSpPr>
          <p:spPr>
            <a:xfrm>
              <a:off x="5355166" y="1109898"/>
              <a:ext cx="11079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住宿費</a:t>
              </a: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8"/>
          <p:cNvGrpSpPr/>
          <p:nvPr/>
        </p:nvGrpSpPr>
        <p:grpSpPr>
          <a:xfrm>
            <a:off x="7662344" y="4207187"/>
            <a:ext cx="2039579" cy="474114"/>
            <a:chOff x="4930815" y="1109898"/>
            <a:chExt cx="2039579" cy="474114"/>
          </a:xfrm>
        </p:grpSpPr>
        <p:sp>
          <p:nvSpPr>
            <p:cNvPr id="467" name="Google Shape;467;p8"/>
            <p:cNvSpPr/>
            <p:nvPr/>
          </p:nvSpPr>
          <p:spPr>
            <a:xfrm>
              <a:off x="4930815" y="1130514"/>
              <a:ext cx="2039579" cy="453498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rotWithShape="0" algn="tl" dir="2700000" dist="38100">
                <a:srgbClr val="000000">
                  <a:alpha val="29803"/>
                </a:srgbClr>
              </a:outerShdw>
            </a:effectLst>
          </p:spPr>
          <p:txBody>
            <a:bodyPr anchorCtr="0" anchor="ctr" bIns="108000" lIns="396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8"/>
            <p:cNvSpPr txBox="1"/>
            <p:nvPr/>
          </p:nvSpPr>
          <p:spPr>
            <a:xfrm>
              <a:off x="5355166" y="1109898"/>
              <a:ext cx="14157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生活津貼</a:t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37921" y="1253785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0" name="Google Shape;47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42180" y="3560834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85643" y="3560834"/>
            <a:ext cx="369819" cy="38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92540" y="4220971"/>
            <a:ext cx="369819" cy="38214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8"/>
          <p:cNvSpPr/>
          <p:nvPr/>
        </p:nvSpPr>
        <p:spPr>
          <a:xfrm>
            <a:off x="7437329" y="2896030"/>
            <a:ext cx="3265826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8"/>
          <p:cNvSpPr/>
          <p:nvPr/>
        </p:nvSpPr>
        <p:spPr>
          <a:xfrm>
            <a:off x="7456753" y="2853603"/>
            <a:ext cx="32464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修業4年期間均補助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8"/>
          <p:cNvPicPr preferRelativeResize="0"/>
          <p:nvPr/>
        </p:nvPicPr>
        <p:blipFill rotWithShape="1">
          <a:blip r:embed="rId10">
            <a:alphaModFix/>
          </a:blip>
          <a:srcRect b="32133" l="8457" r="4558" t="37871"/>
          <a:stretch/>
        </p:blipFill>
        <p:spPr>
          <a:xfrm>
            <a:off x="9608381" y="7860009"/>
            <a:ext cx="2509520" cy="3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8"/>
          <p:cNvSpPr/>
          <p:nvPr/>
        </p:nvSpPr>
        <p:spPr>
          <a:xfrm>
            <a:off x="9655430" y="7216489"/>
            <a:ext cx="142859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r>
              <a:rPr b="1" lang="zh-TW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8"/>
          <p:cNvSpPr/>
          <p:nvPr/>
        </p:nvSpPr>
        <p:spPr>
          <a:xfrm>
            <a:off x="10876590" y="7208322"/>
            <a:ext cx="9605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1" lang="zh-TW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千</a:t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8"/>
          <p:cNvGrpSpPr/>
          <p:nvPr/>
        </p:nvGrpSpPr>
        <p:grpSpPr>
          <a:xfrm rot="2707862">
            <a:off x="5554002" y="4771290"/>
            <a:ext cx="1940031" cy="2176706"/>
            <a:chOff x="-2672821" y="1858216"/>
            <a:chExt cx="1869890" cy="2098008"/>
          </a:xfrm>
        </p:grpSpPr>
        <p:sp>
          <p:nvSpPr>
            <p:cNvPr id="479" name="Google Shape;479;p8"/>
            <p:cNvSpPr/>
            <p:nvPr/>
          </p:nvSpPr>
          <p:spPr>
            <a:xfrm rot="-8100000">
              <a:off x="-2408488" y="2647082"/>
              <a:ext cx="948916" cy="1140701"/>
            </a:xfrm>
            <a:custGeom>
              <a:rect b="b" l="l" r="r" t="t"/>
              <a:pathLst>
                <a:path extrusionOk="0" h="3327400" w="1917700">
                  <a:moveTo>
                    <a:pt x="1917700" y="702601"/>
                  </a:moveTo>
                  <a:lnTo>
                    <a:pt x="1917700" y="3327400"/>
                  </a:lnTo>
                  <a:lnTo>
                    <a:pt x="520700" y="3327400"/>
                  </a:lnTo>
                  <a:lnTo>
                    <a:pt x="520700" y="702601"/>
                  </a:lnTo>
                  <a:cubicBezTo>
                    <a:pt x="520700" y="411574"/>
                    <a:pt x="343757" y="161875"/>
                    <a:pt x="91583" y="55214"/>
                  </a:cubicBezTo>
                  <a:lnTo>
                    <a:pt x="0" y="26785"/>
                  </a:lnTo>
                  <a:lnTo>
                    <a:pt x="40302" y="14275"/>
                  </a:lnTo>
                  <a:cubicBezTo>
                    <a:pt x="86040" y="4915"/>
                    <a:pt x="133397" y="0"/>
                    <a:pt x="181901" y="0"/>
                  </a:cubicBezTo>
                  <a:lnTo>
                    <a:pt x="1215099" y="0"/>
                  </a:lnTo>
                  <a:cubicBezTo>
                    <a:pt x="1603135" y="0"/>
                    <a:pt x="1917700" y="314565"/>
                    <a:pt x="1917700" y="702601"/>
                  </a:cubicBezTo>
                  <a:close/>
                </a:path>
              </a:pathLst>
            </a:custGeom>
            <a:solidFill>
              <a:srgbClr val="F1916F"/>
            </a:solidFill>
            <a:ln cap="flat" cmpd="sng" w="12700">
              <a:solidFill>
                <a:srgbClr val="F1916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79400" rotWithShape="0" algn="tl" dir="2700000" dist="165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 rot="2700000">
              <a:off x="-1873986" y="2097009"/>
              <a:ext cx="965114" cy="699410"/>
            </a:xfrm>
            <a:prstGeom prst="triangle">
              <a:avLst>
                <a:gd fmla="val 50000" name="adj"/>
              </a:avLst>
            </a:prstGeom>
            <a:solidFill>
              <a:srgbClr val="F1916F"/>
            </a:solidFill>
            <a:ln cap="sq" cmpd="sng" w="146050">
              <a:solidFill>
                <a:srgbClr val="F1916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5625464" y="5458185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義務</a:t>
            </a:r>
            <a:endParaRPr b="1" sz="4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82" name="Google Shape;482;p8"/>
          <p:cNvPicPr preferRelativeResize="0"/>
          <p:nvPr/>
        </p:nvPicPr>
        <p:blipFill rotWithShape="1">
          <a:blip r:embed="rId11">
            <a:alphaModFix/>
          </a:blip>
          <a:srcRect b="0" l="52234" r="0" t="36996"/>
          <a:stretch/>
        </p:blipFill>
        <p:spPr>
          <a:xfrm flipH="1">
            <a:off x="5484729" y="4518442"/>
            <a:ext cx="1196044" cy="106154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8"/>
          <p:cNvSpPr/>
          <p:nvPr/>
        </p:nvSpPr>
        <p:spPr>
          <a:xfrm>
            <a:off x="7625915" y="5215639"/>
            <a:ext cx="2210003" cy="110036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4" name="Google Shape;484;p8"/>
          <p:cNvSpPr/>
          <p:nvPr/>
        </p:nvSpPr>
        <p:spPr>
          <a:xfrm>
            <a:off x="7625154" y="5202435"/>
            <a:ext cx="22733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畢業後特定漁業漁船或水產養殖產業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8"/>
          <p:cNvSpPr/>
          <p:nvPr/>
        </p:nvSpPr>
        <p:spPr>
          <a:xfrm>
            <a:off x="8297880" y="5765822"/>
            <a:ext cx="14766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1916F"/>
                </a:solidFill>
                <a:latin typeface="Arial"/>
                <a:ea typeface="Arial"/>
                <a:cs typeface="Arial"/>
                <a:sym typeface="Arial"/>
              </a:rPr>
              <a:t>工作4年</a:t>
            </a:r>
            <a:endParaRPr/>
          </a:p>
        </p:txBody>
      </p:sp>
      <p:sp>
        <p:nvSpPr>
          <p:cNvPr id="486" name="Google Shape;486;p8"/>
          <p:cNvSpPr/>
          <p:nvPr/>
        </p:nvSpPr>
        <p:spPr>
          <a:xfrm>
            <a:off x="9923585" y="5215639"/>
            <a:ext cx="2075375" cy="110036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7" name="Google Shape;487;p8"/>
          <p:cNvSpPr/>
          <p:nvPr/>
        </p:nvSpPr>
        <p:spPr>
          <a:xfrm>
            <a:off x="9922824" y="5202435"/>
            <a:ext cx="22733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漁撈組公費生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每年海上作業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8"/>
          <p:cNvSpPr/>
          <p:nvPr/>
        </p:nvSpPr>
        <p:spPr>
          <a:xfrm>
            <a:off x="10424220" y="5765822"/>
            <a:ext cx="16914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1916F"/>
                </a:solidFill>
                <a:latin typeface="Arial"/>
                <a:ea typeface="Arial"/>
                <a:cs typeface="Arial"/>
                <a:sym typeface="Arial"/>
              </a:rPr>
              <a:t>至少90日</a:t>
            </a:r>
            <a:endParaRPr/>
          </a:p>
        </p:txBody>
      </p:sp>
      <p:sp>
        <p:nvSpPr>
          <p:cNvPr id="489" name="Google Shape;489;p8"/>
          <p:cNvSpPr/>
          <p:nvPr/>
        </p:nvSpPr>
        <p:spPr>
          <a:xfrm>
            <a:off x="7281594" y="4762159"/>
            <a:ext cx="600867" cy="600867"/>
          </a:xfrm>
          <a:prstGeom prst="wedgeEllipseCallout">
            <a:avLst>
              <a:gd fmla="val 63534" name="adj1"/>
              <a:gd fmla="val 33956" name="adj2"/>
            </a:avLst>
          </a:prstGeom>
          <a:solidFill>
            <a:srgbClr val="1B78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8"/>
          <p:cNvSpPr/>
          <p:nvPr/>
        </p:nvSpPr>
        <p:spPr>
          <a:xfrm>
            <a:off x="11527943" y="4762863"/>
            <a:ext cx="600867" cy="600867"/>
          </a:xfrm>
          <a:prstGeom prst="wedgeEllipseCallout">
            <a:avLst>
              <a:gd fmla="val -29042" name="adj1"/>
              <a:gd fmla="val 55515" name="adj2"/>
            </a:avLst>
          </a:prstGeom>
          <a:solidFill>
            <a:srgbClr val="1B78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922824" y="3963596"/>
            <a:ext cx="2043716" cy="107328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8"/>
          <p:cNvSpPr/>
          <p:nvPr/>
        </p:nvSpPr>
        <p:spPr>
          <a:xfrm>
            <a:off x="9778833" y="4101028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共計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8"/>
          <p:cNvSpPr/>
          <p:nvPr/>
        </p:nvSpPr>
        <p:spPr>
          <a:xfrm>
            <a:off x="11602338" y="4438019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元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8"/>
          <p:cNvSpPr/>
          <p:nvPr/>
        </p:nvSpPr>
        <p:spPr>
          <a:xfrm>
            <a:off x="9886592" y="6285381"/>
            <a:ext cx="235192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累積出海日數達240日以上</a:t>
            </a:r>
            <a:endParaRPr sz="13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得從事岸上漁業經營相關工作</a:t>
            </a:r>
            <a:endParaRPr sz="13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CCB7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/>
          <p:nvPr/>
        </p:nvSpPr>
        <p:spPr>
          <a:xfrm>
            <a:off x="0" y="-11573"/>
            <a:ext cx="12192000" cy="1451608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01" name="Google Shape;501;p9"/>
          <p:cNvGrpSpPr/>
          <p:nvPr/>
        </p:nvGrpSpPr>
        <p:grpSpPr>
          <a:xfrm>
            <a:off x="-13929" y="-1"/>
            <a:ext cx="12205930" cy="6896101"/>
            <a:chOff x="-13929" y="-1"/>
            <a:chExt cx="12205930" cy="6896101"/>
          </a:xfrm>
        </p:grpSpPr>
        <p:sp>
          <p:nvSpPr>
            <p:cNvPr id="502" name="Google Shape;502;p9"/>
            <p:cNvSpPr/>
            <p:nvPr/>
          </p:nvSpPr>
          <p:spPr>
            <a:xfrm>
              <a:off x="0" y="2902516"/>
              <a:ext cx="3444586" cy="3993584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 flipH="1">
              <a:off x="5014452" y="0"/>
              <a:ext cx="7177548" cy="6858000"/>
            </a:xfrm>
            <a:custGeom>
              <a:rect b="b" l="l" r="r" t="t"/>
              <a:pathLst>
                <a:path extrusionOk="0" h="6858000" w="7177548">
                  <a:moveTo>
                    <a:pt x="4375793" y="0"/>
                  </a:moveTo>
                  <a:lnTo>
                    <a:pt x="0" y="0"/>
                  </a:lnTo>
                  <a:lnTo>
                    <a:pt x="0" y="2102242"/>
                  </a:lnTo>
                  <a:lnTo>
                    <a:pt x="51230" y="2099656"/>
                  </a:lnTo>
                  <a:cubicBezTo>
                    <a:pt x="2019109" y="2099656"/>
                    <a:pt x="3614389" y="3694934"/>
                    <a:pt x="3614389" y="5662813"/>
                  </a:cubicBezTo>
                  <a:cubicBezTo>
                    <a:pt x="3614389" y="6031791"/>
                    <a:pt x="3558306" y="6387670"/>
                    <a:pt x="3454197" y="6722388"/>
                  </a:cubicBezTo>
                  <a:lnTo>
                    <a:pt x="3404561" y="6858000"/>
                  </a:lnTo>
                  <a:lnTo>
                    <a:pt x="7069551" y="6858000"/>
                  </a:lnTo>
                  <a:lnTo>
                    <a:pt x="7140756" y="6391439"/>
                  </a:lnTo>
                  <a:cubicBezTo>
                    <a:pt x="7165086" y="6151872"/>
                    <a:pt x="7177548" y="5908798"/>
                    <a:pt x="7177548" y="5662813"/>
                  </a:cubicBezTo>
                  <a:cubicBezTo>
                    <a:pt x="7177548" y="3448950"/>
                    <a:pt x="6168035" y="1470871"/>
                    <a:pt x="4584230" y="163800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 flipH="1">
              <a:off x="10098834" y="3495721"/>
              <a:ext cx="2093166" cy="3362280"/>
            </a:xfrm>
            <a:custGeom>
              <a:rect b="b" l="l" r="r" t="t"/>
              <a:pathLst>
                <a:path extrusionOk="0" h="3400381" w="2093166">
                  <a:moveTo>
                    <a:pt x="0" y="0"/>
                  </a:moveTo>
                  <a:lnTo>
                    <a:pt x="0" y="1788282"/>
                  </a:lnTo>
                  <a:lnTo>
                    <a:pt x="5599" y="1793140"/>
                  </a:lnTo>
                  <a:cubicBezTo>
                    <a:pt x="297792" y="2072126"/>
                    <a:pt x="478518" y="2457542"/>
                    <a:pt x="478518" y="2883262"/>
                  </a:cubicBezTo>
                  <a:cubicBezTo>
                    <a:pt x="478518" y="3042907"/>
                    <a:pt x="453104" y="3196884"/>
                    <a:pt x="405927" y="3341706"/>
                  </a:cubicBezTo>
                  <a:lnTo>
                    <a:pt x="383434" y="3400381"/>
                  </a:lnTo>
                  <a:lnTo>
                    <a:pt x="2044227" y="3400381"/>
                  </a:lnTo>
                  <a:lnTo>
                    <a:pt x="2076494" y="3198515"/>
                  </a:lnTo>
                  <a:cubicBezTo>
                    <a:pt x="2087518" y="3094862"/>
                    <a:pt x="2093166" y="2989691"/>
                    <a:pt x="2093166" y="2883262"/>
                  </a:cubicBezTo>
                  <a:cubicBezTo>
                    <a:pt x="2093166" y="1606104"/>
                    <a:pt x="1279901" y="510310"/>
                    <a:pt x="120858" y="42235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5400000">
              <a:off x="488529" y="-502459"/>
              <a:ext cx="6305162" cy="7310079"/>
            </a:xfrm>
            <a:custGeom>
              <a:rect b="b" l="l" r="r" t="t"/>
              <a:pathLst>
                <a:path extrusionOk="0" h="3993584" w="3444586">
                  <a:moveTo>
                    <a:pt x="24586" y="0"/>
                  </a:moveTo>
                  <a:cubicBezTo>
                    <a:pt x="1913400" y="0"/>
                    <a:pt x="3444586" y="1531186"/>
                    <a:pt x="3444586" y="3420000"/>
                  </a:cubicBezTo>
                  <a:cubicBezTo>
                    <a:pt x="3444586" y="3538051"/>
                    <a:pt x="3438605" y="3654705"/>
                    <a:pt x="3426929" y="3769676"/>
                  </a:cubicBezTo>
                  <a:lnTo>
                    <a:pt x="3392757" y="3993584"/>
                  </a:lnTo>
                  <a:lnTo>
                    <a:pt x="1633887" y="3993584"/>
                  </a:lnTo>
                  <a:lnTo>
                    <a:pt x="1657708" y="3928502"/>
                  </a:lnTo>
                  <a:cubicBezTo>
                    <a:pt x="1707671" y="3767867"/>
                    <a:pt x="1734586" y="3597077"/>
                    <a:pt x="1734586" y="3420000"/>
                  </a:cubicBezTo>
                  <a:cubicBezTo>
                    <a:pt x="1734586" y="2475593"/>
                    <a:pt x="968993" y="1710001"/>
                    <a:pt x="24586" y="1710001"/>
                  </a:cubicBezTo>
                  <a:lnTo>
                    <a:pt x="0" y="1711242"/>
                  </a:lnTo>
                  <a:lnTo>
                    <a:pt x="0" y="1242"/>
                  </a:ln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9"/>
          <p:cNvSpPr/>
          <p:nvPr/>
        </p:nvSpPr>
        <p:spPr>
          <a:xfrm>
            <a:off x="2514191" y="250675"/>
            <a:ext cx="8194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800" u="none" cap="none" strike="noStrike">
                <a:solidFill>
                  <a:srgbClr val="FEBB64"/>
                </a:solidFill>
                <a:latin typeface="Arial"/>
                <a:ea typeface="Arial"/>
                <a:cs typeface="Arial"/>
                <a:sym typeface="Arial"/>
              </a:rPr>
              <a:t> 自願性休漁獎勵</a:t>
            </a:r>
            <a:endParaRPr/>
          </a:p>
        </p:txBody>
      </p:sp>
      <p:sp>
        <p:nvSpPr>
          <p:cNvPr id="507" name="Google Shape;507;p9"/>
          <p:cNvSpPr/>
          <p:nvPr/>
        </p:nvSpPr>
        <p:spPr>
          <a:xfrm>
            <a:off x="391935" y="388656"/>
            <a:ext cx="1819833" cy="651149"/>
          </a:xfrm>
          <a:prstGeom prst="roundRect">
            <a:avLst>
              <a:gd fmla="val 18004" name="adj"/>
            </a:avLst>
          </a:prstGeom>
          <a:solidFill>
            <a:srgbClr val="FF8356"/>
          </a:solidFill>
          <a:ln cap="flat" cmpd="sng" w="19050">
            <a:solidFill>
              <a:srgbClr val="FF835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4800000" dist="63500">
              <a:schemeClr val="dk1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主題五</a:t>
            </a:r>
            <a:endParaRPr/>
          </a:p>
        </p:txBody>
      </p:sp>
      <p:pic>
        <p:nvPicPr>
          <p:cNvPr id="508" name="Google Shape;508;p9"/>
          <p:cNvPicPr preferRelativeResize="0"/>
          <p:nvPr/>
        </p:nvPicPr>
        <p:blipFill rotWithShape="1">
          <a:blip r:embed="rId3">
            <a:alphaModFix/>
          </a:blip>
          <a:srcRect b="18859" l="0" r="0" t="0"/>
          <a:stretch/>
        </p:blipFill>
        <p:spPr>
          <a:xfrm>
            <a:off x="10880756" y="-105430"/>
            <a:ext cx="720778" cy="81796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9"/>
          <p:cNvSpPr txBox="1"/>
          <p:nvPr/>
        </p:nvSpPr>
        <p:spPr>
          <a:xfrm>
            <a:off x="10798656" y="106617"/>
            <a:ext cx="7933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zh-TW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07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0" name="Google Shape;510;p9"/>
          <p:cNvGrpSpPr/>
          <p:nvPr/>
        </p:nvGrpSpPr>
        <p:grpSpPr>
          <a:xfrm>
            <a:off x="0" y="1428462"/>
            <a:ext cx="5323840" cy="5429538"/>
            <a:chOff x="0" y="1428462"/>
            <a:chExt cx="5323840" cy="5429538"/>
          </a:xfrm>
        </p:grpSpPr>
        <p:pic>
          <p:nvPicPr>
            <p:cNvPr id="511" name="Google Shape;511;p9"/>
            <p:cNvPicPr preferRelativeResize="0"/>
            <p:nvPr/>
          </p:nvPicPr>
          <p:blipFill rotWithShape="1">
            <a:blip r:embed="rId4">
              <a:alphaModFix/>
            </a:blip>
            <a:srcRect b="0" l="0" r="1946" t="0"/>
            <a:stretch/>
          </p:blipFill>
          <p:spPr>
            <a:xfrm>
              <a:off x="0" y="1428462"/>
              <a:ext cx="5323840" cy="5429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9"/>
            <p:cNvSpPr/>
            <p:nvPr/>
          </p:nvSpPr>
          <p:spPr>
            <a:xfrm>
              <a:off x="118602" y="1987485"/>
              <a:ext cx="22813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申請期間：5月1日至10月31日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18602" y="1987485"/>
              <a:ext cx="2218198" cy="276999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18602" y="2251730"/>
              <a:ext cx="3029238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獎勵金額：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6525" lvl="0" marL="136525" marR="0" rtl="0" algn="just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Calibri"/>
                <a:buAutoNum type="arabicParenR"/>
              </a:pPr>
              <a:r>
                <a:rPr lang="zh-TW" sz="105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舢舨及漁筏：每艘</a:t>
              </a:r>
              <a:r>
                <a:rPr lang="zh-TW" sz="16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zh-TW" sz="105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萬元</a:t>
              </a:r>
              <a:endParaRPr sz="10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6525" lvl="0" marL="136525" marR="0" rtl="0" algn="just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Calibri"/>
                <a:buAutoNum type="arabicParenR"/>
              </a:pPr>
              <a:r>
                <a:rPr lang="zh-TW" sz="105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漁船：每艘</a:t>
              </a:r>
              <a:r>
                <a:rPr lang="zh-TW" sz="16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zh-TW" sz="105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萬元</a:t>
              </a:r>
              <a:endParaRPr sz="10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6525" lvl="0" marL="136525" marR="0" rtl="0" algn="just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CE3A4C"/>
                </a:buClr>
                <a:buSzPts val="1050"/>
                <a:buFont typeface="Calibri"/>
                <a:buAutoNum type="arabicParenR"/>
              </a:pPr>
              <a:r>
                <a:rPr b="1" lang="zh-TW" sz="1050">
                  <a:solidFill>
                    <a:srgbClr val="CE3A4C"/>
                  </a:solidFill>
                  <a:latin typeface="Arial"/>
                  <a:ea typeface="Arial"/>
                  <a:cs typeface="Arial"/>
                  <a:sym typeface="Arial"/>
                </a:rPr>
                <a:t>每噸加發1,500元，獎勵金最高20萬元</a:t>
              </a:r>
              <a:endParaRPr/>
            </a:p>
          </p:txBody>
        </p:sp>
      </p:grpSp>
      <p:sp>
        <p:nvSpPr>
          <p:cNvPr id="515" name="Google Shape;515;p9"/>
          <p:cNvSpPr/>
          <p:nvPr/>
        </p:nvSpPr>
        <p:spPr>
          <a:xfrm>
            <a:off x="5493093" y="2035364"/>
            <a:ext cx="1756588" cy="10061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9"/>
          <p:cNvSpPr/>
          <p:nvPr/>
        </p:nvSpPr>
        <p:spPr>
          <a:xfrm>
            <a:off x="5501756" y="2109786"/>
            <a:ext cx="1786268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累計出海作業</a:t>
            </a:r>
            <a:endParaRPr/>
          </a:p>
        </p:txBody>
      </p:sp>
      <p:sp>
        <p:nvSpPr>
          <p:cNvPr id="517" name="Google Shape;517;p9"/>
          <p:cNvSpPr/>
          <p:nvPr/>
        </p:nvSpPr>
        <p:spPr>
          <a:xfrm>
            <a:off x="6175174" y="2279885"/>
            <a:ext cx="11208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日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9"/>
          <p:cNvSpPr/>
          <p:nvPr/>
        </p:nvSpPr>
        <p:spPr>
          <a:xfrm>
            <a:off x="7402722" y="2035364"/>
            <a:ext cx="2053020" cy="10061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9"/>
          <p:cNvSpPr/>
          <p:nvPr/>
        </p:nvSpPr>
        <p:spPr>
          <a:xfrm>
            <a:off x="7447455" y="2109786"/>
            <a:ext cx="1953930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作業時數</a:t>
            </a:r>
            <a:endParaRPr/>
          </a:p>
        </p:txBody>
      </p:sp>
      <p:sp>
        <p:nvSpPr>
          <p:cNvPr id="520" name="Google Shape;520;p9"/>
          <p:cNvSpPr/>
          <p:nvPr/>
        </p:nvSpPr>
        <p:spPr>
          <a:xfrm>
            <a:off x="7551913" y="2279885"/>
            <a:ext cx="197361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270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小時</a:t>
            </a:r>
            <a:r>
              <a:rPr b="1" lang="zh-TW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以上</a:t>
            </a:r>
            <a:endParaRPr b="1"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9"/>
          <p:cNvSpPr/>
          <p:nvPr/>
        </p:nvSpPr>
        <p:spPr>
          <a:xfrm>
            <a:off x="9585608" y="2024051"/>
            <a:ext cx="1908365" cy="10061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9"/>
          <p:cNvSpPr/>
          <p:nvPr/>
        </p:nvSpPr>
        <p:spPr>
          <a:xfrm>
            <a:off x="9609512" y="2098473"/>
            <a:ext cx="1953930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國內港口休漁</a:t>
            </a:r>
            <a:endParaRPr/>
          </a:p>
        </p:txBody>
      </p:sp>
      <p:sp>
        <p:nvSpPr>
          <p:cNvPr id="523" name="Google Shape;523;p9"/>
          <p:cNvSpPr/>
          <p:nvPr/>
        </p:nvSpPr>
        <p:spPr>
          <a:xfrm>
            <a:off x="9756082" y="2260733"/>
            <a:ext cx="17427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日</a:t>
            </a:r>
            <a:r>
              <a:rPr b="1" lang="zh-TW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以上</a:t>
            </a:r>
            <a:endParaRPr b="1"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"/>
          <p:cNvSpPr/>
          <p:nvPr/>
        </p:nvSpPr>
        <p:spPr>
          <a:xfrm>
            <a:off x="5482332" y="1592551"/>
            <a:ext cx="6027978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9"/>
          <p:cNvSpPr/>
          <p:nvPr/>
        </p:nvSpPr>
        <p:spPr>
          <a:xfrm>
            <a:off x="5501756" y="1550124"/>
            <a:ext cx="5737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5月1日至10月31日向區漁會提出申請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9"/>
          <p:cNvSpPr/>
          <p:nvPr/>
        </p:nvSpPr>
        <p:spPr>
          <a:xfrm>
            <a:off x="5493093" y="3192464"/>
            <a:ext cx="6116058" cy="376810"/>
          </a:xfrm>
          <a:prstGeom prst="rect">
            <a:avLst/>
          </a:prstGeom>
          <a:gradFill>
            <a:gsLst>
              <a:gs pos="0">
                <a:srgbClr val="99CCFF"/>
              </a:gs>
              <a:gs pos="52000">
                <a:srgbClr val="99CCFF"/>
              </a:gs>
              <a:gs pos="100000">
                <a:schemeClr val="lt1"/>
              </a:gs>
            </a:gsLst>
            <a:path path="circle">
              <a:fillToRect l="100%" t="100%"/>
            </a:path>
            <a:tileRect b="-100%" r="-100%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2700000" dist="63500">
              <a:srgbClr val="26262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7" name="Google Shape;527;p9"/>
          <p:cNvSpPr/>
          <p:nvPr/>
        </p:nvSpPr>
        <p:spPr>
          <a:xfrm>
            <a:off x="5491193" y="3128748"/>
            <a:ext cx="63546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確保休漁權益，進出港時請主動向海巡報關!</a:t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9"/>
          <p:cNvSpPr/>
          <p:nvPr/>
        </p:nvSpPr>
        <p:spPr>
          <a:xfrm>
            <a:off x="5493093" y="4181599"/>
            <a:ext cx="1756588" cy="10061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9"/>
          <p:cNvSpPr/>
          <p:nvPr/>
        </p:nvSpPr>
        <p:spPr>
          <a:xfrm>
            <a:off x="5532235" y="4256021"/>
            <a:ext cx="1463515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舢舨及漁筏</a:t>
            </a:r>
            <a:endParaRPr/>
          </a:p>
        </p:txBody>
      </p:sp>
      <p:sp>
        <p:nvSpPr>
          <p:cNvPr id="530" name="Google Shape;530;p9"/>
          <p:cNvSpPr/>
          <p:nvPr/>
        </p:nvSpPr>
        <p:spPr>
          <a:xfrm>
            <a:off x="6175174" y="4426120"/>
            <a:ext cx="7553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9"/>
          <p:cNvSpPr/>
          <p:nvPr/>
        </p:nvSpPr>
        <p:spPr>
          <a:xfrm>
            <a:off x="9585608" y="4170286"/>
            <a:ext cx="2144091" cy="1006123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9"/>
          <p:cNvSpPr/>
          <p:nvPr/>
        </p:nvSpPr>
        <p:spPr>
          <a:xfrm>
            <a:off x="9609512" y="4244708"/>
            <a:ext cx="1953930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漁船</a:t>
            </a:r>
            <a:r>
              <a:rPr lang="zh-TW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每噸加發</a:t>
            </a:r>
            <a:endParaRPr/>
          </a:p>
        </p:txBody>
      </p:sp>
      <p:sp>
        <p:nvSpPr>
          <p:cNvPr id="533" name="Google Shape;533;p9"/>
          <p:cNvSpPr/>
          <p:nvPr/>
        </p:nvSpPr>
        <p:spPr>
          <a:xfrm>
            <a:off x="9756082" y="4406968"/>
            <a:ext cx="197361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1,500</a:t>
            </a:r>
            <a:r>
              <a:rPr b="1"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元</a:t>
            </a:r>
            <a:endParaRPr b="1"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9"/>
          <p:cNvSpPr/>
          <p:nvPr/>
        </p:nvSpPr>
        <p:spPr>
          <a:xfrm>
            <a:off x="5482332" y="3715635"/>
            <a:ext cx="2069581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9"/>
          <p:cNvSpPr/>
          <p:nvPr/>
        </p:nvSpPr>
        <p:spPr>
          <a:xfrm>
            <a:off x="5501756" y="3673208"/>
            <a:ext cx="19821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獎勵金額 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9"/>
          <p:cNvSpPr/>
          <p:nvPr/>
        </p:nvSpPr>
        <p:spPr>
          <a:xfrm>
            <a:off x="7534082" y="4183127"/>
            <a:ext cx="1756588" cy="10061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668E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9"/>
          <p:cNvSpPr/>
          <p:nvPr/>
        </p:nvSpPr>
        <p:spPr>
          <a:xfrm>
            <a:off x="7580845" y="4257549"/>
            <a:ext cx="1094678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漁船</a:t>
            </a:r>
            <a:endParaRPr/>
          </a:p>
        </p:txBody>
      </p:sp>
      <p:sp>
        <p:nvSpPr>
          <p:cNvPr id="538" name="Google Shape;538;p9"/>
          <p:cNvSpPr/>
          <p:nvPr/>
        </p:nvSpPr>
        <p:spPr>
          <a:xfrm>
            <a:off x="8216163" y="4427648"/>
            <a:ext cx="7553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zh-TW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萬</a:t>
            </a:r>
            <a:endParaRPr b="1"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9"/>
          <p:cNvSpPr/>
          <p:nvPr/>
        </p:nvSpPr>
        <p:spPr>
          <a:xfrm>
            <a:off x="5834702" y="4604834"/>
            <a:ext cx="46679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05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每艘</a:t>
            </a:r>
            <a:endParaRPr b="1" sz="105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9"/>
          <p:cNvSpPr/>
          <p:nvPr/>
        </p:nvSpPr>
        <p:spPr>
          <a:xfrm>
            <a:off x="7876381" y="4609070"/>
            <a:ext cx="46679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05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每艘</a:t>
            </a:r>
            <a:endParaRPr b="1" sz="105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3496" y="3492097"/>
            <a:ext cx="762374" cy="78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9"/>
          <p:cNvSpPr/>
          <p:nvPr/>
        </p:nvSpPr>
        <p:spPr>
          <a:xfrm>
            <a:off x="10240507" y="5172487"/>
            <a:ext cx="1550424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獎勵金最高20萬元</a:t>
            </a:r>
            <a:endParaRPr sz="13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1388" y="3923871"/>
            <a:ext cx="375526" cy="38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2547" y="4062075"/>
            <a:ext cx="375526" cy="38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10310" y="4059599"/>
            <a:ext cx="375526" cy="387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9"/>
          <p:cNvGrpSpPr/>
          <p:nvPr/>
        </p:nvGrpSpPr>
        <p:grpSpPr>
          <a:xfrm>
            <a:off x="9853210" y="6019656"/>
            <a:ext cx="1982099" cy="523220"/>
            <a:chOff x="1071156" y="5900712"/>
            <a:chExt cx="1968325" cy="491391"/>
          </a:xfrm>
        </p:grpSpPr>
        <p:sp>
          <p:nvSpPr>
            <p:cNvPr id="547" name="Google Shape;547;p9"/>
            <p:cNvSpPr/>
            <p:nvPr/>
          </p:nvSpPr>
          <p:spPr>
            <a:xfrm>
              <a:off x="1071156" y="5917480"/>
              <a:ext cx="1935483" cy="473896"/>
            </a:xfrm>
            <a:prstGeom prst="roundRect">
              <a:avLst>
                <a:gd fmla="val 16667" name="adj"/>
              </a:avLst>
            </a:prstGeom>
            <a:solidFill>
              <a:srgbClr val="EC6D40">
                <a:alpha val="7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091378" y="5937257"/>
              <a:ext cx="1869807" cy="43462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073211" y="5900712"/>
              <a:ext cx="1966270" cy="4913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8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追回獎勵金</a:t>
              </a:r>
              <a:endParaRPr/>
            </a:p>
          </p:txBody>
        </p:sp>
      </p:grpSp>
      <p:sp>
        <p:nvSpPr>
          <p:cNvPr id="550" name="Google Shape;550;p9"/>
          <p:cNvSpPr/>
          <p:nvPr/>
        </p:nvSpPr>
        <p:spPr>
          <a:xfrm>
            <a:off x="5499110" y="5986580"/>
            <a:ext cx="2052803" cy="578576"/>
          </a:xfrm>
          <a:prstGeom prst="parallelogram">
            <a:avLst>
              <a:gd fmla="val 0" name="adj"/>
            </a:avLst>
          </a:prstGeom>
          <a:gradFill>
            <a:gsLst>
              <a:gs pos="0">
                <a:srgbClr val="99CCFF"/>
              </a:gs>
              <a:gs pos="100000">
                <a:schemeClr val="lt1"/>
              </a:gs>
            </a:gsLst>
            <a:path path="circle">
              <a:fillToRect l="100%" t="100%"/>
            </a:path>
            <a:tileRect b="-100%" r="-100%"/>
          </a:gra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2700000" dist="63500">
              <a:srgbClr val="26262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5566877" y="6034284"/>
            <a:ext cx="196720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IUU違規作業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5482332" y="5384891"/>
            <a:ext cx="3704848" cy="37681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9"/>
          <p:cNvSpPr/>
          <p:nvPr/>
        </p:nvSpPr>
        <p:spPr>
          <a:xfrm>
            <a:off x="5501756" y="5342464"/>
            <a:ext cx="378891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休漁獎勵期間漁船如有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9"/>
          <p:cNvSpPr/>
          <p:nvPr/>
        </p:nvSpPr>
        <p:spPr>
          <a:xfrm>
            <a:off x="7692898" y="5986580"/>
            <a:ext cx="2052803" cy="578576"/>
          </a:xfrm>
          <a:prstGeom prst="parallelogram">
            <a:avLst>
              <a:gd fmla="val 0" name="adj"/>
            </a:avLst>
          </a:prstGeom>
          <a:gradFill>
            <a:gsLst>
              <a:gs pos="0">
                <a:srgbClr val="99CCFF"/>
              </a:gs>
              <a:gs pos="100000">
                <a:schemeClr val="lt1"/>
              </a:gs>
            </a:gsLst>
            <a:path path="circle">
              <a:fillToRect l="100%" t="100%"/>
            </a:path>
            <a:tileRect b="-100%" r="-100%"/>
          </a:gra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rotWithShape="0" algn="tl" dir="2700000" dist="63500">
              <a:srgbClr val="26262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5" name="Google Shape;555;p9"/>
          <p:cNvSpPr/>
          <p:nvPr/>
        </p:nvSpPr>
        <p:spPr>
          <a:xfrm>
            <a:off x="7722694" y="6034284"/>
            <a:ext cx="20313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違反船員權益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17294" y="2369850"/>
            <a:ext cx="1233244" cy="129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9"/>
          <p:cNvPicPr preferRelativeResize="0"/>
          <p:nvPr/>
        </p:nvPicPr>
        <p:blipFill rotWithShape="1">
          <a:blip r:embed="rId8">
            <a:alphaModFix/>
          </a:blip>
          <a:srcRect b="25058" l="0" r="0" t="0"/>
          <a:stretch/>
        </p:blipFill>
        <p:spPr>
          <a:xfrm>
            <a:off x="8557931" y="5208662"/>
            <a:ext cx="755970" cy="60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/>
          <p:cNvPicPr preferRelativeResize="0"/>
          <p:nvPr/>
        </p:nvPicPr>
        <p:blipFill rotWithShape="1">
          <a:blip r:embed="rId9">
            <a:alphaModFix/>
          </a:blip>
          <a:srcRect b="20222" l="51111" r="0" t="14000"/>
          <a:stretch/>
        </p:blipFill>
        <p:spPr>
          <a:xfrm>
            <a:off x="11440529" y="5415056"/>
            <a:ext cx="668463" cy="89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2023-01-31T04:12:25Z</dcterms:created>
  <dc:creator>企劃科沈姿儀</dc:creator>
</cp:coreProperties>
</file>